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92" r:id="rId6"/>
  </p:sldMasterIdLst>
  <p:notesMasterIdLst>
    <p:notesMasterId r:id="rId54"/>
  </p:notesMasterIdLst>
  <p:handoutMasterIdLst>
    <p:handoutMasterId r:id="rId55"/>
  </p:handoutMasterIdLst>
  <p:sldIdLst>
    <p:sldId id="256" r:id="rId7"/>
    <p:sldId id="462" r:id="rId8"/>
    <p:sldId id="472" r:id="rId9"/>
    <p:sldId id="458" r:id="rId10"/>
    <p:sldId id="444" r:id="rId11"/>
    <p:sldId id="443" r:id="rId12"/>
    <p:sldId id="474" r:id="rId13"/>
    <p:sldId id="523" r:id="rId14"/>
    <p:sldId id="475" r:id="rId15"/>
    <p:sldId id="476" r:id="rId16"/>
    <p:sldId id="505" r:id="rId17"/>
    <p:sldId id="506" r:id="rId18"/>
    <p:sldId id="507" r:id="rId19"/>
    <p:sldId id="480" r:id="rId20"/>
    <p:sldId id="479" r:id="rId21"/>
    <p:sldId id="482" r:id="rId22"/>
    <p:sldId id="483" r:id="rId23"/>
    <p:sldId id="485" r:id="rId24"/>
    <p:sldId id="486" r:id="rId25"/>
    <p:sldId id="487" r:id="rId26"/>
    <p:sldId id="488" r:id="rId27"/>
    <p:sldId id="489" r:id="rId28"/>
    <p:sldId id="503" r:id="rId29"/>
    <p:sldId id="504" r:id="rId30"/>
    <p:sldId id="508" r:id="rId31"/>
    <p:sldId id="509" r:id="rId32"/>
    <p:sldId id="510" r:id="rId33"/>
    <p:sldId id="511" r:id="rId34"/>
    <p:sldId id="512" r:id="rId35"/>
    <p:sldId id="473" r:id="rId36"/>
    <p:sldId id="490" r:id="rId37"/>
    <p:sldId id="526" r:id="rId38"/>
    <p:sldId id="491" r:id="rId39"/>
    <p:sldId id="514" r:id="rId40"/>
    <p:sldId id="515" r:id="rId41"/>
    <p:sldId id="517" r:id="rId42"/>
    <p:sldId id="516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1" r:id="rId52"/>
    <p:sldId id="281" r:id="rId53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Lanari" initials="PL" lastIdx="6" clrIdx="0"/>
  <p:cmAuthor id="2" name="Alessia Freda" initials="AF" lastIdx="4" clrIdx="1"/>
  <p:cmAuthor id="3" name="Antonella Montagner" initials="AM" lastIdx="14" clrIdx="2"/>
  <p:cmAuthor id="4" name="Paola Ponticelli" initials="PP" lastIdx="3" clrIdx="3"/>
  <p:cmAuthor id="5" name="Carmelo Bonaccorso" initials="CB" lastIdx="1" clrIdx="4"/>
  <p:cmAuthor id="6" name="Mirco Gentilini" initials="MG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E7410"/>
    <a:srgbClr val="7E96A8"/>
    <a:srgbClr val="002F53"/>
    <a:srgbClr val="FF2E60"/>
    <a:srgbClr val="FAA906"/>
    <a:srgbClr val="09AFC5"/>
    <a:srgbClr val="77933C"/>
    <a:srgbClr val="FFC001"/>
    <a:srgbClr val="0A1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C7BCF-5747-4C62-B1FE-E774B0CAAE11}" v="50" dt="2022-03-31T17:56:34.676"/>
    <p1510:client id="{C2DA5B98-13E8-7148-1F55-9F1FA4168D1C}" v="24" dt="2022-08-24T09:51:30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-63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-2982" y="-114"/>
      </p:cViewPr>
      <p:guideLst>
        <p:guide orient="horz" pos="3367"/>
        <p:guide pos="23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xhela Lezi" userId="S::anxhela.lezi@eng.it::22f850b3-31cc-4ec5-8d00-60b5e4dfc8ec" providerId="AD" clId="Web-{C2DA5B98-13E8-7148-1F55-9F1FA4168D1C}"/>
    <pc:docChg chg="modSld sldOrd">
      <pc:chgData name="Anxhela Lezi" userId="S::anxhela.lezi@eng.it::22f850b3-31cc-4ec5-8d00-60b5e4dfc8ec" providerId="AD" clId="Web-{C2DA5B98-13E8-7148-1F55-9F1FA4168D1C}" dt="2022-08-24T09:51:30.773" v="22"/>
      <pc:docMkLst>
        <pc:docMk/>
      </pc:docMkLst>
      <pc:sldChg chg="modSp">
        <pc:chgData name="Anxhela Lezi" userId="S::anxhela.lezi@eng.it::22f850b3-31cc-4ec5-8d00-60b5e4dfc8ec" providerId="AD" clId="Web-{C2DA5B98-13E8-7148-1F55-9F1FA4168D1C}" dt="2022-08-24T09:47:15.470" v="8" actId="20577"/>
        <pc:sldMkLst>
          <pc:docMk/>
          <pc:sldMk cId="0" sldId="473"/>
        </pc:sldMkLst>
        <pc:spChg chg="mod">
          <ac:chgData name="Anxhela Lezi" userId="S::anxhela.lezi@eng.it::22f850b3-31cc-4ec5-8d00-60b5e4dfc8ec" providerId="AD" clId="Web-{C2DA5B98-13E8-7148-1F55-9F1FA4168D1C}" dt="2022-08-24T09:47:15.470" v="8" actId="20577"/>
          <ac:spMkLst>
            <pc:docMk/>
            <pc:sldMk cId="0" sldId="473"/>
            <ac:spMk id="22" creationId="{00000000-0000-0000-0000-000000000000}"/>
          </ac:spMkLst>
        </pc:spChg>
      </pc:sldChg>
      <pc:sldChg chg="modSp">
        <pc:chgData name="Anxhela Lezi" userId="S::anxhela.lezi@eng.it::22f850b3-31cc-4ec5-8d00-60b5e4dfc8ec" providerId="AD" clId="Web-{C2DA5B98-13E8-7148-1F55-9F1FA4168D1C}" dt="2022-08-24T09:46:25.672" v="1" actId="20577"/>
        <pc:sldMkLst>
          <pc:docMk/>
          <pc:sldMk cId="0" sldId="474"/>
        </pc:sldMkLst>
        <pc:spChg chg="mod">
          <ac:chgData name="Anxhela Lezi" userId="S::anxhela.lezi@eng.it::22f850b3-31cc-4ec5-8d00-60b5e4dfc8ec" providerId="AD" clId="Web-{C2DA5B98-13E8-7148-1F55-9F1FA4168D1C}" dt="2022-08-24T09:46:25.672" v="1" actId="20577"/>
          <ac:spMkLst>
            <pc:docMk/>
            <pc:sldMk cId="0" sldId="474"/>
            <ac:spMk id="22" creationId="{00000000-0000-0000-0000-000000000000}"/>
          </ac:spMkLst>
        </pc:spChg>
      </pc:sldChg>
      <pc:sldChg chg="modSp">
        <pc:chgData name="Anxhela Lezi" userId="S::anxhela.lezi@eng.it::22f850b3-31cc-4ec5-8d00-60b5e4dfc8ec" providerId="AD" clId="Web-{C2DA5B98-13E8-7148-1F55-9F1FA4168D1C}" dt="2022-08-24T09:46:51.594" v="5" actId="20577"/>
        <pc:sldMkLst>
          <pc:docMk/>
          <pc:sldMk cId="0" sldId="475"/>
        </pc:sldMkLst>
        <pc:spChg chg="mod">
          <ac:chgData name="Anxhela Lezi" userId="S::anxhela.lezi@eng.it::22f850b3-31cc-4ec5-8d00-60b5e4dfc8ec" providerId="AD" clId="Web-{C2DA5B98-13E8-7148-1F55-9F1FA4168D1C}" dt="2022-08-24T09:46:51.594" v="5" actId="20577"/>
          <ac:spMkLst>
            <pc:docMk/>
            <pc:sldMk cId="0" sldId="475"/>
            <ac:spMk id="22" creationId="{00000000-0000-0000-0000-000000000000}"/>
          </ac:spMkLst>
        </pc:spChg>
      </pc:sldChg>
      <pc:sldChg chg="modSp">
        <pc:chgData name="Anxhela Lezi" userId="S::anxhela.lezi@eng.it::22f850b3-31cc-4ec5-8d00-60b5e4dfc8ec" providerId="AD" clId="Web-{C2DA5B98-13E8-7148-1F55-9F1FA4168D1C}" dt="2022-08-24T09:47:00.251" v="7" actId="20577"/>
        <pc:sldMkLst>
          <pc:docMk/>
          <pc:sldMk cId="0" sldId="476"/>
        </pc:sldMkLst>
        <pc:spChg chg="mod">
          <ac:chgData name="Anxhela Lezi" userId="S::anxhela.lezi@eng.it::22f850b3-31cc-4ec5-8d00-60b5e4dfc8ec" providerId="AD" clId="Web-{C2DA5B98-13E8-7148-1F55-9F1FA4168D1C}" dt="2022-08-24T09:47:00.251" v="7" actId="20577"/>
          <ac:spMkLst>
            <pc:docMk/>
            <pc:sldMk cId="0" sldId="476"/>
            <ac:spMk id="22" creationId="{00000000-0000-0000-0000-000000000000}"/>
          </ac:spMkLst>
        </pc:spChg>
        <pc:picChg chg="mod">
          <ac:chgData name="Anxhela Lezi" userId="S::anxhela.lezi@eng.it::22f850b3-31cc-4ec5-8d00-60b5e4dfc8ec" providerId="AD" clId="Web-{C2DA5B98-13E8-7148-1F55-9F1FA4168D1C}" dt="2022-08-24T09:44:37.482" v="0" actId="1076"/>
          <ac:picMkLst>
            <pc:docMk/>
            <pc:sldMk cId="0" sldId="476"/>
            <ac:picMk id="4098" creationId="{00000000-0000-0000-0000-000000000000}"/>
          </ac:picMkLst>
        </pc:picChg>
      </pc:sldChg>
      <pc:sldChg chg="modSp">
        <pc:chgData name="Anxhela Lezi" userId="S::anxhela.lezi@eng.it::22f850b3-31cc-4ec5-8d00-60b5e4dfc8ec" providerId="AD" clId="Web-{C2DA5B98-13E8-7148-1F55-9F1FA4168D1C}" dt="2022-08-24T09:47:21.829" v="9" actId="20577"/>
        <pc:sldMkLst>
          <pc:docMk/>
          <pc:sldMk cId="0" sldId="490"/>
        </pc:sldMkLst>
        <pc:spChg chg="mod">
          <ac:chgData name="Anxhela Lezi" userId="S::anxhela.lezi@eng.it::22f850b3-31cc-4ec5-8d00-60b5e4dfc8ec" providerId="AD" clId="Web-{C2DA5B98-13E8-7148-1F55-9F1FA4168D1C}" dt="2022-08-24T09:47:21.829" v="9" actId="20577"/>
          <ac:spMkLst>
            <pc:docMk/>
            <pc:sldMk cId="0" sldId="490"/>
            <ac:spMk id="22" creationId="{00000000-0000-0000-0000-000000000000}"/>
          </ac:spMkLst>
        </pc:spChg>
      </pc:sldChg>
      <pc:sldChg chg="ord">
        <pc:chgData name="Anxhela Lezi" userId="S::anxhela.lezi@eng.it::22f850b3-31cc-4ec5-8d00-60b5e4dfc8ec" providerId="AD" clId="Web-{C2DA5B98-13E8-7148-1F55-9F1FA4168D1C}" dt="2022-08-24T09:51:30.773" v="22"/>
        <pc:sldMkLst>
          <pc:docMk/>
          <pc:sldMk cId="0" sldId="499"/>
        </pc:sldMkLst>
      </pc:sldChg>
      <pc:sldChg chg="modSp">
        <pc:chgData name="Anxhela Lezi" userId="S::anxhela.lezi@eng.it::22f850b3-31cc-4ec5-8d00-60b5e4dfc8ec" providerId="AD" clId="Web-{C2DA5B98-13E8-7148-1F55-9F1FA4168D1C}" dt="2022-08-24T09:49:23.661" v="20" actId="20577"/>
        <pc:sldMkLst>
          <pc:docMk/>
          <pc:sldMk cId="0" sldId="516"/>
        </pc:sldMkLst>
        <pc:spChg chg="mod">
          <ac:chgData name="Anxhela Lezi" userId="S::anxhela.lezi@eng.it::22f850b3-31cc-4ec5-8d00-60b5e4dfc8ec" providerId="AD" clId="Web-{C2DA5B98-13E8-7148-1F55-9F1FA4168D1C}" dt="2022-08-24T09:49:23.661" v="20" actId="20577"/>
          <ac:spMkLst>
            <pc:docMk/>
            <pc:sldMk cId="0" sldId="516"/>
            <ac:spMk id="3" creationId="{00000000-0000-0000-0000-000000000000}"/>
          </ac:spMkLst>
        </pc:spChg>
      </pc:sldChg>
      <pc:sldChg chg="modSp">
        <pc:chgData name="Anxhela Lezi" userId="S::anxhela.lezi@eng.it::22f850b3-31cc-4ec5-8d00-60b5e4dfc8ec" providerId="AD" clId="Web-{C2DA5B98-13E8-7148-1F55-9F1FA4168D1C}" dt="2022-08-24T09:46:39.766" v="3" actId="20577"/>
        <pc:sldMkLst>
          <pc:docMk/>
          <pc:sldMk cId="550674553" sldId="523"/>
        </pc:sldMkLst>
        <pc:spChg chg="mod">
          <ac:chgData name="Anxhela Lezi" userId="S::anxhela.lezi@eng.it::22f850b3-31cc-4ec5-8d00-60b5e4dfc8ec" providerId="AD" clId="Web-{C2DA5B98-13E8-7148-1F55-9F1FA4168D1C}" dt="2022-08-24T09:46:39.766" v="3" actId="20577"/>
          <ac:spMkLst>
            <pc:docMk/>
            <pc:sldMk cId="550674553" sldId="523"/>
            <ac:spMk id="22" creationId="{00000000-0000-0000-0000-000000000000}"/>
          </ac:spMkLst>
        </pc:spChg>
      </pc:sldChg>
      <pc:sldChg chg="modSp">
        <pc:chgData name="Anxhela Lezi" userId="S::anxhela.lezi@eng.it::22f850b3-31cc-4ec5-8d00-60b5e4dfc8ec" providerId="AD" clId="Web-{C2DA5B98-13E8-7148-1F55-9F1FA4168D1C}" dt="2022-08-24T09:47:38.783" v="11" actId="20577"/>
        <pc:sldMkLst>
          <pc:docMk/>
          <pc:sldMk cId="2579387957" sldId="526"/>
        </pc:sldMkLst>
        <pc:spChg chg="mod">
          <ac:chgData name="Anxhela Lezi" userId="S::anxhela.lezi@eng.it::22f850b3-31cc-4ec5-8d00-60b5e4dfc8ec" providerId="AD" clId="Web-{C2DA5B98-13E8-7148-1F55-9F1FA4168D1C}" dt="2022-08-24T09:47:38.783" v="11" actId="20577"/>
          <ac:spMkLst>
            <pc:docMk/>
            <pc:sldMk cId="2579387957" sldId="526"/>
            <ac:spMk id="2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D9E4-7BF8-4649-9591-33B3F5F64ACD}" type="datetimeFigureOut">
              <a:rPr lang="it-IT" smtClean="0"/>
              <a:pPr/>
              <a:t>05/09/2022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1C5F-6921-4E44-AE52-3C17B8A0E2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98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76984-D7A4-4563-9BCC-24B35BB96571}" type="datetimeFigureOut">
              <a:rPr lang="it-IT" smtClean="0"/>
              <a:pPr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0FF0-3A82-4DC3-9883-6C510398C1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66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Nell’ambiente Demo sono censiti SOLO</a:t>
            </a:r>
            <a:r>
              <a:rPr lang="it-IT" baseline="0" dirty="0"/>
              <a:t> i seguenti uffici: </a:t>
            </a:r>
            <a:r>
              <a:rPr lang="it-IT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anagrafe, biblioteca, attività economiche, demanio patrimoniale, demanio strade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0FF0-3A82-4DC3-9883-6C510398C19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Nell’ambiente Demo sono censiti SOLO</a:t>
            </a:r>
            <a:r>
              <a:rPr lang="it-IT" baseline="0" dirty="0"/>
              <a:t> i seguenti uffici: </a:t>
            </a:r>
            <a:r>
              <a:rPr lang="it-IT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anagrafe, biblioteca, attività economiche, demanio patrimoniale, demanio strade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0FF0-3A82-4DC3-9883-6C510398C19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Nell’ambiente Demo sono censiti SOLO</a:t>
            </a:r>
            <a:r>
              <a:rPr lang="it-IT" baseline="0" dirty="0"/>
              <a:t> i seguenti uffici: </a:t>
            </a:r>
            <a:r>
              <a:rPr lang="it-IT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anagrafe, biblioteca, attività economiche, demanio patrimoniale, demanio strade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0FF0-3A82-4DC3-9883-6C510398C19F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4A228C8-6AE8-9544-9532-D515F5C424D8}"/>
              </a:ext>
            </a:extLst>
          </p:cNvPr>
          <p:cNvSpPr/>
          <p:nvPr userDrawn="1"/>
        </p:nvSpPr>
        <p:spPr>
          <a:xfrm>
            <a:off x="9343292" y="3165231"/>
            <a:ext cx="2848708" cy="369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38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stazione sezione">
    <p:bg>
      <p:bgPr>
        <a:solidFill>
          <a:srgbClr val="F2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2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831849" y="1080528"/>
            <a:ext cx="7343963" cy="24364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49" y="3497023"/>
            <a:ext cx="4721787" cy="19634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>
                <a:solidFill>
                  <a:srgbClr val="0A152C">
                    <a:alpha val="70000"/>
                  </a:srgbClr>
                </a:solidFill>
              </a:defRPr>
            </a:lvl1pPr>
            <a:lvl2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5pPr>
          </a:lstStyle>
          <a:p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uno</a:t>
            </a:r>
            <a:endParaRPr/>
          </a:p>
          <a:p>
            <a:pPr lvl="1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due</a:t>
            </a:r>
          </a:p>
          <a:p>
            <a:pPr lvl="2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quattro</a:t>
            </a:r>
          </a:p>
          <a:p>
            <a:pPr lvl="4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cinque</a:t>
            </a:r>
          </a:p>
        </p:txBody>
      </p:sp>
      <p:sp>
        <p:nvSpPr>
          <p:cNvPr id="47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0020" y="6235703"/>
            <a:ext cx="267583" cy="24129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531B89E7-CDCB-204E-8AAA-9AF5DD925C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91"/>
            <a:ext cx="2706804" cy="36671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277315633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2" y="830376"/>
            <a:ext cx="10283191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2" y="2034540"/>
            <a:ext cx="10283191" cy="38220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sp>
        <p:nvSpPr>
          <p:cNvPr id="11" name="Triangolo 3"/>
          <p:cNvSpPr/>
          <p:nvPr userDrawn="1"/>
        </p:nvSpPr>
        <p:spPr>
          <a:xfrm>
            <a:off x="9523897" y="3431363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9941788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2" y="830376"/>
            <a:ext cx="10283191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2" y="2034540"/>
            <a:ext cx="10283191" cy="38220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pic>
        <p:nvPicPr>
          <p:cNvPr id="11" name="Immagine 11" descr="Immagin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" y="6044938"/>
            <a:ext cx="1480192" cy="5503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362584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xmlns="" id="{11D3CF4C-ABFF-DA49-9D6F-27A4427EBB4A}"/>
              </a:ext>
            </a:extLst>
          </p:cNvPr>
          <p:cNvSpPr/>
          <p:nvPr userDrawn="1"/>
        </p:nvSpPr>
        <p:spPr>
          <a:xfrm>
            <a:off x="9550400" y="3431363"/>
            <a:ext cx="2674248" cy="3429000"/>
          </a:xfrm>
          <a:custGeom>
            <a:avLst/>
            <a:gdLst>
              <a:gd name="connsiteX0" fmla="*/ 0 w 5348496"/>
              <a:gd name="connsiteY0" fmla="*/ 3429000 h 3429000"/>
              <a:gd name="connsiteX1" fmla="*/ 2674248 w 5348496"/>
              <a:gd name="connsiteY1" fmla="*/ 0 h 3429000"/>
              <a:gd name="connsiteX2" fmla="*/ 5348496 w 5348496"/>
              <a:gd name="connsiteY2" fmla="*/ 3429000 h 3429000"/>
              <a:gd name="connsiteX3" fmla="*/ 0 w 5348496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176671 w 2674248"/>
              <a:gd name="connsiteY2" fmla="*/ 2828925 h 3429000"/>
              <a:gd name="connsiteX3" fmla="*/ 0 w 2674248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648159 w 2674248"/>
              <a:gd name="connsiteY2" fmla="*/ 3429000 h 3429000"/>
              <a:gd name="connsiteX3" fmla="*/ 0 w 267424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248" h="3429000">
                <a:moveTo>
                  <a:pt x="0" y="3429000"/>
                </a:moveTo>
                <a:lnTo>
                  <a:pt x="2674248" y="0"/>
                </a:lnTo>
                <a:lnTo>
                  <a:pt x="264815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FE7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it-IT" sz="2200">
              <a:ln>
                <a:noFill/>
              </a:ln>
            </a:endParaRPr>
          </a:p>
        </p:txBody>
      </p:sp>
      <p:sp>
        <p:nvSpPr>
          <p:cNvPr id="15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" name="Titolo Testo"/>
          <p:cNvSpPr txBox="1">
            <a:spLocks noGrp="1"/>
          </p:cNvSpPr>
          <p:nvPr>
            <p:ph type="title"/>
          </p:nvPr>
        </p:nvSpPr>
        <p:spPr>
          <a:xfrm>
            <a:off x="851648" y="1122362"/>
            <a:ext cx="6732493" cy="238760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51649" y="3602039"/>
            <a:ext cx="5002307" cy="16557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A152C">
                    <a:alpha val="67000"/>
                  </a:srgbClr>
                </a:solidFill>
              </a:defRPr>
            </a:lvl1pPr>
            <a:lvl2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851647" y="368391"/>
            <a:ext cx="2706804" cy="36671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19" name="Immagine 11" descr="Immagin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" y="6044938"/>
            <a:ext cx="1480192" cy="55037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1314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xmlns="" id="{11D3CF4C-ABFF-DA49-9D6F-27A4427EBB4A}"/>
              </a:ext>
            </a:extLst>
          </p:cNvPr>
          <p:cNvSpPr/>
          <p:nvPr userDrawn="1"/>
        </p:nvSpPr>
        <p:spPr>
          <a:xfrm>
            <a:off x="9550400" y="3443290"/>
            <a:ext cx="2674248" cy="3429000"/>
          </a:xfrm>
          <a:custGeom>
            <a:avLst/>
            <a:gdLst>
              <a:gd name="connsiteX0" fmla="*/ 0 w 5348496"/>
              <a:gd name="connsiteY0" fmla="*/ 3429000 h 3429000"/>
              <a:gd name="connsiteX1" fmla="*/ 2674248 w 5348496"/>
              <a:gd name="connsiteY1" fmla="*/ 0 h 3429000"/>
              <a:gd name="connsiteX2" fmla="*/ 5348496 w 5348496"/>
              <a:gd name="connsiteY2" fmla="*/ 3429000 h 3429000"/>
              <a:gd name="connsiteX3" fmla="*/ 0 w 5348496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176671 w 2674248"/>
              <a:gd name="connsiteY2" fmla="*/ 2828925 h 3429000"/>
              <a:gd name="connsiteX3" fmla="*/ 0 w 2674248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648159 w 2674248"/>
              <a:gd name="connsiteY2" fmla="*/ 3429000 h 3429000"/>
              <a:gd name="connsiteX3" fmla="*/ 0 w 267424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248" h="3429000">
                <a:moveTo>
                  <a:pt x="0" y="3429000"/>
                </a:moveTo>
                <a:lnTo>
                  <a:pt x="2674248" y="0"/>
                </a:lnTo>
                <a:lnTo>
                  <a:pt x="264815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FE7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it-IT" sz="2200">
              <a:ln>
                <a:noFill/>
              </a:ln>
            </a:endParaRPr>
          </a:p>
        </p:txBody>
      </p:sp>
      <p:sp>
        <p:nvSpPr>
          <p:cNvPr id="15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" name="Titolo Testo"/>
          <p:cNvSpPr txBox="1">
            <a:spLocks noGrp="1"/>
          </p:cNvSpPr>
          <p:nvPr>
            <p:ph type="title"/>
          </p:nvPr>
        </p:nvSpPr>
        <p:spPr>
          <a:xfrm>
            <a:off x="851648" y="1122362"/>
            <a:ext cx="6732493" cy="238760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51649" y="3602039"/>
            <a:ext cx="5002307" cy="16557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A152C">
                    <a:alpha val="67000"/>
                  </a:srgbClr>
                </a:solidFill>
              </a:defRPr>
            </a:lvl1pPr>
            <a:lvl2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91"/>
            <a:ext cx="2706804" cy="36671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pic>
        <p:nvPicPr>
          <p:cNvPr id="19" name="Immagine 11" descr="Immagin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" y="6044938"/>
            <a:ext cx="1480192" cy="55037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22330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rgbClr val="F2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2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831849" y="1080528"/>
            <a:ext cx="7343963" cy="24364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49" y="3497023"/>
            <a:ext cx="4721787" cy="19634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>
                <a:solidFill>
                  <a:srgbClr val="0A152C">
                    <a:alpha val="70000"/>
                  </a:srgbClr>
                </a:solidFill>
              </a:defRPr>
            </a:lvl1pPr>
            <a:lvl2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 sz="1900">
                <a:solidFill>
                  <a:srgbClr val="0A152C">
                    <a:alpha val="70000"/>
                  </a:srgbClr>
                </a:solidFill>
              </a:defRPr>
            </a:lvl5pPr>
          </a:lstStyle>
          <a:p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uno</a:t>
            </a:r>
            <a:endParaRPr/>
          </a:p>
          <a:p>
            <a:pPr lvl="1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due</a:t>
            </a:r>
          </a:p>
          <a:p>
            <a:pPr lvl="2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quattro</a:t>
            </a:r>
          </a:p>
          <a:p>
            <a:pPr lvl="4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cinque</a:t>
            </a:r>
          </a:p>
        </p:txBody>
      </p:sp>
      <p:sp>
        <p:nvSpPr>
          <p:cNvPr id="47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531B89E7-CDCB-204E-8AAA-9AF5DD925C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91"/>
            <a:ext cx="2706804" cy="36671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27731563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iapositiva titol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29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851648" y="1122362"/>
            <a:ext cx="6732493" cy="238760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3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51649" y="3602039"/>
            <a:ext cx="5002307" cy="16557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A152C">
                    <a:alpha val="67000"/>
                  </a:srgbClr>
                </a:solidFill>
              </a:defRPr>
            </a:lvl1pPr>
            <a:lvl2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>
                <a:solidFill>
                  <a:srgbClr val="0A152C">
                    <a:alpha val="67000"/>
                  </a:srgb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1249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2" y="830376"/>
            <a:ext cx="10283191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2" y="2034540"/>
            <a:ext cx="10283191" cy="38220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sp>
        <p:nvSpPr>
          <p:cNvPr id="11" name="Triangolo 3"/>
          <p:cNvSpPr/>
          <p:nvPr userDrawn="1"/>
        </p:nvSpPr>
        <p:spPr>
          <a:xfrm>
            <a:off x="9523897" y="3431363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11070695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4934640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50122"/>
            <a:ext cx="4934640" cy="34064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Segnaposto immagine 11"/>
          <p:cNvSpPr>
            <a:spLocks noGrp="1"/>
          </p:cNvSpPr>
          <p:nvPr>
            <p:ph type="pic" idx="14"/>
          </p:nvPr>
        </p:nvSpPr>
        <p:spPr>
          <a:xfrm>
            <a:off x="6096003" y="0"/>
            <a:ext cx="6095999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412564093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magine DX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20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23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851648" y="368301"/>
            <a:ext cx="1998667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sp>
        <p:nvSpPr>
          <p:cNvPr id="124" name="Segnaposto immagine 11"/>
          <p:cNvSpPr>
            <a:spLocks noGrp="1"/>
          </p:cNvSpPr>
          <p:nvPr>
            <p:ph type="pic" idx="14"/>
          </p:nvPr>
        </p:nvSpPr>
        <p:spPr>
          <a:xfrm>
            <a:off x="0" y="4183380"/>
            <a:ext cx="12192000" cy="267462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1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Titolo Testo">
            <a:extLst>
              <a:ext uri="{FF2B5EF4-FFF2-40B4-BE49-F238E27FC236}">
                <a16:creationId xmlns:a16="http://schemas.microsoft.com/office/drawing/2014/main" xmlns="" id="{0F945069-C8F7-6E41-B119-D4C1382DB3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10515600" cy="99525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err="1"/>
              <a:t>Titolo</a:t>
            </a:r>
            <a:r>
              <a:t> </a:t>
            </a:r>
            <a:r>
              <a:rPr err="1"/>
              <a:t>Testo</a:t>
            </a:r>
            <a:endParaRPr/>
          </a:p>
        </p:txBody>
      </p:sp>
      <p:sp>
        <p:nvSpPr>
          <p:cNvPr id="11" name="Corpo livello uno…">
            <a:extLst>
              <a:ext uri="{FF2B5EF4-FFF2-40B4-BE49-F238E27FC236}">
                <a16:creationId xmlns:a16="http://schemas.microsoft.com/office/drawing/2014/main" xmlns="" id="{78932CA8-F275-F94E-90B0-41DAC450E2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8102" y="2026026"/>
            <a:ext cx="10045700" cy="3830545"/>
          </a:xfrm>
          <a:prstGeom prst="rect">
            <a:avLst/>
          </a:prstGeom>
        </p:spPr>
        <p:txBody>
          <a:bodyPr/>
          <a:lstStyle/>
          <a:p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uno</a:t>
            </a:r>
            <a:endParaRPr/>
          </a:p>
          <a:p>
            <a:pPr lvl="1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due</a:t>
            </a:r>
          </a:p>
          <a:p>
            <a:pPr lvl="2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quattro</a:t>
            </a:r>
          </a:p>
          <a:p>
            <a:pPr lvl="4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cinque</a:t>
            </a:r>
          </a:p>
        </p:txBody>
      </p:sp>
    </p:spTree>
    <p:extLst>
      <p:ext uri="{BB962C8B-B14F-4D97-AF65-F5344CB8AC3E}">
        <p14:creationId xmlns:p14="http://schemas.microsoft.com/office/powerpoint/2010/main" val="253642458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mmagine S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48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49" name="Segnaposto immagine 11"/>
          <p:cNvSpPr>
            <a:spLocks noGrp="1"/>
          </p:cNvSpPr>
          <p:nvPr>
            <p:ph type="pic" idx="13"/>
          </p:nvPr>
        </p:nvSpPr>
        <p:spPr>
          <a:xfrm>
            <a:off x="0" y="14290"/>
            <a:ext cx="6096000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150" name="Titolo Testo"/>
          <p:cNvSpPr txBox="1">
            <a:spLocks noGrp="1"/>
          </p:cNvSpPr>
          <p:nvPr>
            <p:ph type="title"/>
          </p:nvPr>
        </p:nvSpPr>
        <p:spPr>
          <a:xfrm>
            <a:off x="6480212" y="830376"/>
            <a:ext cx="4872003" cy="995251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Titolo Testo</a:t>
            </a:r>
          </a:p>
        </p:txBody>
      </p:sp>
      <p:sp>
        <p:nvSpPr>
          <p:cNvPr id="15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480212" y="2497015"/>
            <a:ext cx="4872003" cy="33595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6480210" y="368301"/>
            <a:ext cx="1998667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pic>
        <p:nvPicPr>
          <p:cNvPr id="153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7"/>
            <a:ext cx="394060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3504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mmagine SX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2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3" name="Segnaposto immagine 11"/>
          <p:cNvSpPr>
            <a:spLocks noGrp="1"/>
          </p:cNvSpPr>
          <p:nvPr>
            <p:ph type="pic" idx="13"/>
          </p:nvPr>
        </p:nvSpPr>
        <p:spPr>
          <a:xfrm>
            <a:off x="2" y="0"/>
            <a:ext cx="7788279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164" name="Titolo Testo"/>
          <p:cNvSpPr txBox="1">
            <a:spLocks noGrp="1"/>
          </p:cNvSpPr>
          <p:nvPr>
            <p:ph type="title"/>
          </p:nvPr>
        </p:nvSpPr>
        <p:spPr>
          <a:xfrm>
            <a:off x="8209860" y="830376"/>
            <a:ext cx="3142357" cy="995251"/>
          </a:xfrm>
          <a:prstGeom prst="rect">
            <a:avLst/>
          </a:prstGeom>
        </p:spPr>
        <p:txBody>
          <a:bodyPr/>
          <a:lstStyle>
            <a:lvl1pPr>
              <a:defRPr sz="2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Titolo Testo</a:t>
            </a:r>
          </a:p>
        </p:txBody>
      </p:sp>
      <p:sp>
        <p:nvSpPr>
          <p:cNvPr id="16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209860" y="2543908"/>
            <a:ext cx="3142357" cy="33126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 marL="570563" indent="-142640">
              <a:lnSpc>
                <a:spcPct val="100000"/>
              </a:lnSpc>
              <a:defRPr sz="1400"/>
            </a:lvl2pPr>
            <a:lvl3pPr marL="1027013" indent="-171168">
              <a:lnSpc>
                <a:spcPct val="100000"/>
              </a:lnSpc>
              <a:defRPr sz="1400"/>
            </a:lvl3pPr>
            <a:lvl4pPr marL="1473954" indent="-190187">
              <a:lnSpc>
                <a:spcPct val="100000"/>
              </a:lnSpc>
              <a:defRPr sz="1400"/>
            </a:lvl4pPr>
            <a:lvl5pPr marL="1901876" indent="-190187">
              <a:lnSpc>
                <a:spcPct val="100000"/>
              </a:lnSpc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6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8209860" y="368301"/>
            <a:ext cx="1998667" cy="3667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  <p:pic>
        <p:nvPicPr>
          <p:cNvPr id="167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7"/>
            <a:ext cx="394060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49675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magine SX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2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63" name="Segnaposto immagine 11"/>
          <p:cNvSpPr>
            <a:spLocks noGrp="1"/>
          </p:cNvSpPr>
          <p:nvPr>
            <p:ph type="pic" idx="13"/>
          </p:nvPr>
        </p:nvSpPr>
        <p:spPr>
          <a:xfrm>
            <a:off x="1" y="0"/>
            <a:ext cx="12224651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1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8F21C9C-32B4-DC4D-951D-5120EB836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04" y="6079568"/>
            <a:ext cx="516624" cy="4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624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olo 3">
            <a:extLst>
              <a:ext uri="{FF2B5EF4-FFF2-40B4-BE49-F238E27FC236}">
                <a16:creationId xmlns:a16="http://schemas.microsoft.com/office/drawing/2014/main" xmlns="" id="{184FF7B2-6302-754B-83FD-F306FE191130}"/>
              </a:ext>
            </a:extLst>
          </p:cNvPr>
          <p:cNvSpPr/>
          <p:nvPr userDrawn="1"/>
        </p:nvSpPr>
        <p:spPr>
          <a:xfrm>
            <a:off x="9550400" y="3443290"/>
            <a:ext cx="2674248" cy="3429000"/>
          </a:xfrm>
          <a:custGeom>
            <a:avLst/>
            <a:gdLst>
              <a:gd name="connsiteX0" fmla="*/ 0 w 5348496"/>
              <a:gd name="connsiteY0" fmla="*/ 3429000 h 3429000"/>
              <a:gd name="connsiteX1" fmla="*/ 2674248 w 5348496"/>
              <a:gd name="connsiteY1" fmla="*/ 0 h 3429000"/>
              <a:gd name="connsiteX2" fmla="*/ 5348496 w 5348496"/>
              <a:gd name="connsiteY2" fmla="*/ 3429000 h 3429000"/>
              <a:gd name="connsiteX3" fmla="*/ 0 w 5348496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176671 w 2674248"/>
              <a:gd name="connsiteY2" fmla="*/ 2828925 h 3429000"/>
              <a:gd name="connsiteX3" fmla="*/ 0 w 2674248"/>
              <a:gd name="connsiteY3" fmla="*/ 3429000 h 3429000"/>
              <a:gd name="connsiteX0" fmla="*/ 0 w 2674248"/>
              <a:gd name="connsiteY0" fmla="*/ 3429000 h 3429000"/>
              <a:gd name="connsiteX1" fmla="*/ 2674248 w 2674248"/>
              <a:gd name="connsiteY1" fmla="*/ 0 h 3429000"/>
              <a:gd name="connsiteX2" fmla="*/ 2648159 w 2674248"/>
              <a:gd name="connsiteY2" fmla="*/ 3429000 h 3429000"/>
              <a:gd name="connsiteX3" fmla="*/ 0 w 267424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248" h="3429000">
                <a:moveTo>
                  <a:pt x="0" y="3429000"/>
                </a:moveTo>
                <a:lnTo>
                  <a:pt x="2674248" y="0"/>
                </a:lnTo>
                <a:lnTo>
                  <a:pt x="2648159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FE7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it-IT" sz="2200">
              <a:ln>
                <a:noFill/>
              </a:ln>
            </a:endParaRPr>
          </a:p>
        </p:txBody>
      </p:sp>
      <p:sp>
        <p:nvSpPr>
          <p:cNvPr id="210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4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211" name="Titolo Testo"/>
          <p:cNvSpPr txBox="1">
            <a:spLocks noGrp="1"/>
          </p:cNvSpPr>
          <p:nvPr>
            <p:ph type="title"/>
          </p:nvPr>
        </p:nvSpPr>
        <p:spPr>
          <a:xfrm>
            <a:off x="851648" y="850349"/>
            <a:ext cx="6936627" cy="108101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21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1647" y="368302"/>
            <a:ext cx="2706804" cy="3667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latin typeface="Arial Black"/>
                <a:ea typeface="Arial Black"/>
                <a:cs typeface="Arial Black"/>
                <a:sym typeface="Arial Black"/>
              </a:defRPr>
            </a:lvl1pPr>
            <a:lvl2pPr marL="517073" indent="-89150">
              <a:lnSpc>
                <a:spcPct val="100000"/>
              </a:lnSpc>
              <a:defRPr sz="1000">
                <a:latin typeface="Arial Black"/>
                <a:ea typeface="Arial Black"/>
                <a:cs typeface="Arial Black"/>
                <a:sym typeface="Arial Black"/>
              </a:defRPr>
            </a:lvl2pPr>
            <a:lvl3pPr marL="962825" indent="-106981">
              <a:lnSpc>
                <a:spcPct val="100000"/>
              </a:lnSpc>
              <a:defRPr sz="1000">
                <a:latin typeface="Arial Black"/>
                <a:ea typeface="Arial Black"/>
                <a:cs typeface="Arial Black"/>
                <a:sym typeface="Arial Black"/>
              </a:defRPr>
            </a:lvl3pPr>
            <a:lvl4pPr marL="1402634" indent="-118867">
              <a:lnSpc>
                <a:spcPct val="100000"/>
              </a:lnSpc>
              <a:defRPr sz="1000">
                <a:latin typeface="Arial Black"/>
                <a:ea typeface="Arial Black"/>
                <a:cs typeface="Arial Black"/>
                <a:sym typeface="Arial Black"/>
              </a:defRPr>
            </a:lvl4pPr>
            <a:lvl5pPr marL="1830556" indent="-118867">
              <a:lnSpc>
                <a:spcPct val="100000"/>
              </a:lnSpc>
              <a:defRPr sz="1000"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rPr lang="it-IT" b="0"/>
              <a:t>MUNICIPIA</a:t>
            </a:r>
          </a:p>
        </p:txBody>
      </p:sp>
      <p:sp>
        <p:nvSpPr>
          <p:cNvPr id="214" name="Segnaposto immagine 4"/>
          <p:cNvSpPr>
            <a:spLocks noGrp="1"/>
          </p:cNvSpPr>
          <p:nvPr>
            <p:ph type="pic" sz="quarter" idx="13"/>
          </p:nvPr>
        </p:nvSpPr>
        <p:spPr>
          <a:xfrm>
            <a:off x="4810032" y="2806194"/>
            <a:ext cx="837715" cy="83671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sp>
        <p:nvSpPr>
          <p:cNvPr id="215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5776705" y="2652572"/>
            <a:ext cx="2868425" cy="61912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16" name="Segnaposto testo 10"/>
          <p:cNvSpPr>
            <a:spLocks noGrp="1"/>
          </p:cNvSpPr>
          <p:nvPr>
            <p:ph type="body" sz="quarter" idx="15"/>
          </p:nvPr>
        </p:nvSpPr>
        <p:spPr>
          <a:xfrm>
            <a:off x="5776705" y="3271699"/>
            <a:ext cx="2868425" cy="58102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Immagine 26" descr="Immagin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90" y="4294802"/>
            <a:ext cx="384393" cy="384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magine 27" descr="Immagin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8" y="4634538"/>
            <a:ext cx="384392" cy="384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magine 28" descr="Immagin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8" y="5031953"/>
            <a:ext cx="384392" cy="38439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asellaDiTesto 2"/>
          <p:cNvSpPr txBox="1"/>
          <p:nvPr/>
        </p:nvSpPr>
        <p:spPr>
          <a:xfrm>
            <a:off x="1314349" y="3852725"/>
            <a:ext cx="3495683" cy="1743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2792" tIns="42792" rIns="42792" bIns="42792">
            <a:spAutoFit/>
          </a:bodyPr>
          <a:lstStyle/>
          <a:p>
            <a:pPr>
              <a:lnSpc>
                <a:spcPct val="2000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hlinkClick r:id="rId5"/>
              </a:rPr>
              <a:t>www.eng.it</a:t>
            </a:r>
            <a:endParaRPr sz="1400">
              <a:solidFill>
                <a:srgbClr val="808080"/>
              </a:solidFill>
              <a:uFill>
                <a:solidFill>
                  <a:srgbClr val="00A2EF"/>
                </a:solidFill>
              </a:uFill>
            </a:endParaRPr>
          </a:p>
          <a:p>
            <a:pPr>
              <a:lnSpc>
                <a:spcPct val="2000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hlinkClick r:id="rId5"/>
              </a:rPr>
              <a:t>@EngineeringSpa</a:t>
            </a:r>
            <a:endParaRPr sz="1400">
              <a:solidFill>
                <a:srgbClr val="808080"/>
              </a:solidFill>
              <a:uFill>
                <a:solidFill>
                  <a:srgbClr val="00A2EF"/>
                </a:solidFill>
              </a:uFill>
            </a:endParaRPr>
          </a:p>
          <a:p>
            <a:pPr>
              <a:lnSpc>
                <a:spcPct val="2000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hlinkClick r:id="rId5"/>
              </a:rPr>
              <a:t>Engineering Ingegneria Informatica Spa</a:t>
            </a:r>
            <a:endParaRPr sz="1400">
              <a:solidFill>
                <a:srgbClr val="808080"/>
              </a:solidFill>
              <a:uFill>
                <a:solidFill>
                  <a:srgbClr val="00A2EF"/>
                </a:solidFill>
              </a:uFill>
            </a:endParaRPr>
          </a:p>
          <a:p>
            <a:pPr>
              <a:lnSpc>
                <a:spcPct val="200000"/>
              </a:lnSpc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hlinkClick r:id="rId5"/>
              </a:rPr>
              <a:t>gruppo.engineering</a:t>
            </a:r>
          </a:p>
        </p:txBody>
      </p:sp>
      <p:sp>
        <p:nvSpPr>
          <p:cNvPr id="221" name="Segnaposto testo 10"/>
          <p:cNvSpPr>
            <a:spLocks noGrp="1"/>
          </p:cNvSpPr>
          <p:nvPr>
            <p:ph type="body" sz="quarter" idx="16"/>
          </p:nvPr>
        </p:nvSpPr>
        <p:spPr>
          <a:xfrm>
            <a:off x="5776705" y="3987320"/>
            <a:ext cx="2868425" cy="14188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2" name="Immagine 7" descr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90" y="3955069"/>
            <a:ext cx="364385" cy="36438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2413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3">
            <a:extLst>
              <a:ext uri="{FF2B5EF4-FFF2-40B4-BE49-F238E27FC236}">
                <a16:creationId xmlns:a16="http://schemas.microsoft.com/office/drawing/2014/main" xmlns="" id="{468A52DC-1CEE-493A-BA65-40951742BA68}"/>
              </a:ext>
            </a:extLst>
          </p:cNvPr>
          <p:cNvSpPr/>
          <p:nvPr userDrawn="1"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132672663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C120DF1-A136-4EF8-9738-F2995801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71323" tIns="35662" rIns="71323" bIns="35662"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24A0141-6C29-4371-801D-13F29A71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71323" tIns="35662" rIns="71323" bIns="35662"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C1E05D6-1F50-4A2D-AED5-F9BE5666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84-BB2E-4ABE-89C9-EE72BB2105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7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pic>
        <p:nvPicPr>
          <p:cNvPr id="177" name="Immagine 2" descr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7"/>
            <a:ext cx="394060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egnaposto testo 8">
            <a:extLst>
              <a:ext uri="{FF2B5EF4-FFF2-40B4-BE49-F238E27FC236}">
                <a16:creationId xmlns:a16="http://schemas.microsoft.com/office/drawing/2014/main" xmlns="" id="{5A2D629F-FB57-6E4D-8890-35334E3179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89553894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Immagine 2" descr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7"/>
            <a:ext cx="394060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egnaposto testo 8">
            <a:extLst>
              <a:ext uri="{FF2B5EF4-FFF2-40B4-BE49-F238E27FC236}">
                <a16:creationId xmlns:a16="http://schemas.microsoft.com/office/drawing/2014/main" xmlns="" id="{5A2D629F-FB57-6E4D-8890-35334E3179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29497154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6577208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50122"/>
            <a:ext cx="6577208" cy="34064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Segnaposto immagine 11"/>
          <p:cNvSpPr>
            <a:spLocks noGrp="1"/>
          </p:cNvSpPr>
          <p:nvPr>
            <p:ph type="pic" idx="14"/>
          </p:nvPr>
        </p:nvSpPr>
        <p:spPr>
          <a:xfrm>
            <a:off x="7778663" y="0"/>
            <a:ext cx="4413336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pic>
        <p:nvPicPr>
          <p:cNvPr id="111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9"/>
            <a:ext cx="380808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286500328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6577208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50122"/>
            <a:ext cx="6577208" cy="34064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Segnaposto immagine 11"/>
          <p:cNvSpPr>
            <a:spLocks noGrp="1"/>
          </p:cNvSpPr>
          <p:nvPr>
            <p:ph type="pic" idx="14"/>
          </p:nvPr>
        </p:nvSpPr>
        <p:spPr>
          <a:xfrm>
            <a:off x="7778663" y="0"/>
            <a:ext cx="4413336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pic>
        <p:nvPicPr>
          <p:cNvPr id="111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9"/>
            <a:ext cx="380808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286500328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6577208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50122"/>
            <a:ext cx="6577208" cy="34064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Segnaposto immagine 11"/>
          <p:cNvSpPr>
            <a:spLocks noGrp="1"/>
          </p:cNvSpPr>
          <p:nvPr>
            <p:ph type="pic" idx="14"/>
          </p:nvPr>
        </p:nvSpPr>
        <p:spPr>
          <a:xfrm>
            <a:off x="7778663" y="0"/>
            <a:ext cx="4413336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pic>
        <p:nvPicPr>
          <p:cNvPr id="111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9"/>
            <a:ext cx="380808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379513345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Immagine DX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6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6577208" cy="99525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2450122"/>
            <a:ext cx="6577208" cy="34064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  <a:lvl2pPr marL="606223" indent="-178301">
              <a:lnSpc>
                <a:spcPct val="100000"/>
              </a:lnSpc>
              <a:defRPr sz="1900"/>
            </a:lvl2pPr>
            <a:lvl3pPr marL="1069805" indent="-213961">
              <a:lnSpc>
                <a:spcPct val="100000"/>
              </a:lnSpc>
              <a:defRPr sz="1900"/>
            </a:lvl3pPr>
            <a:lvl4pPr marL="1521502" indent="-237734">
              <a:lnSpc>
                <a:spcPct val="100000"/>
              </a:lnSpc>
              <a:defRPr sz="1900"/>
            </a:lvl4pPr>
            <a:lvl5pPr marL="1949423" indent="-237734">
              <a:lnSpc>
                <a:spcPct val="100000"/>
              </a:lnSpc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Segnaposto immagine 11"/>
          <p:cNvSpPr>
            <a:spLocks noGrp="1"/>
          </p:cNvSpPr>
          <p:nvPr>
            <p:ph type="pic" idx="14"/>
          </p:nvPr>
        </p:nvSpPr>
        <p:spPr>
          <a:xfrm>
            <a:off x="7778663" y="0"/>
            <a:ext cx="4413336" cy="6858000"/>
          </a:xfrm>
          <a:prstGeom prst="rect">
            <a:avLst/>
          </a:prstGeom>
        </p:spPr>
        <p:txBody>
          <a:bodyPr lIns="71322" tIns="35661" rIns="71322" bIns="35661">
            <a:noAutofit/>
          </a:bodyPr>
          <a:lstStyle/>
          <a:p>
            <a:endParaRPr/>
          </a:p>
        </p:txBody>
      </p:sp>
      <p:pic>
        <p:nvPicPr>
          <p:cNvPr id="111" name="Immagine 8" descr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47" y="6186949"/>
            <a:ext cx="380808" cy="29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xmlns="" id="{9C4C8AF0-D17D-B44B-A19C-B6693DAC7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47" y="368301"/>
            <a:ext cx="2706804" cy="366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it-IT" b="0"/>
              <a:t>MUNICIPIA</a:t>
            </a:r>
          </a:p>
        </p:txBody>
      </p:sp>
    </p:spTree>
    <p:extLst>
      <p:ext uri="{BB962C8B-B14F-4D97-AF65-F5344CB8AC3E}">
        <p14:creationId xmlns:p14="http://schemas.microsoft.com/office/powerpoint/2010/main" val="37951334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550440" y="3443400"/>
            <a:ext cx="2671920" cy="34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367560"/>
            <a:ext cx="405720" cy="365400"/>
          </a:xfrm>
          <a:prstGeom prst="rect">
            <a:avLst/>
          </a:prstGeom>
          <a:solidFill>
            <a:srgbClr val="FE731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550440" y="3443400"/>
            <a:ext cx="2671920" cy="34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367560"/>
            <a:ext cx="405720" cy="365400"/>
          </a:xfrm>
          <a:prstGeom prst="rect">
            <a:avLst/>
          </a:prstGeom>
          <a:solidFill>
            <a:srgbClr val="FE731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9550440" y="3443400"/>
            <a:ext cx="2671920" cy="34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731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 hidden="1"/>
          <p:cNvSpPr/>
          <p:nvPr/>
        </p:nvSpPr>
        <p:spPr>
          <a:xfrm>
            <a:off x="9550440" y="3443400"/>
            <a:ext cx="2671920" cy="34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 hidden="1"/>
          <p:cNvSpPr/>
          <p:nvPr/>
        </p:nvSpPr>
        <p:spPr>
          <a:xfrm>
            <a:off x="0" y="367560"/>
            <a:ext cx="405720" cy="365400"/>
          </a:xfrm>
          <a:prstGeom prst="rect">
            <a:avLst/>
          </a:prstGeom>
          <a:solidFill>
            <a:srgbClr val="FE731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9550440" y="3443400"/>
            <a:ext cx="2671920" cy="342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0" y="367560"/>
            <a:ext cx="405720" cy="365400"/>
          </a:xfrm>
          <a:prstGeom prst="rect">
            <a:avLst/>
          </a:prstGeom>
          <a:solidFill>
            <a:srgbClr val="FE731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3"/>
          <p:cNvSpPr/>
          <p:nvPr/>
        </p:nvSpPr>
        <p:spPr>
          <a:xfrm>
            <a:off x="9550401" y="3443291"/>
            <a:ext cx="2674251" cy="342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38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3" name="Rettangolo 13"/>
          <p:cNvSpPr/>
          <p:nvPr/>
        </p:nvSpPr>
        <p:spPr>
          <a:xfrm>
            <a:off x="2" y="367553"/>
            <a:ext cx="407988" cy="367554"/>
          </a:xfrm>
          <a:prstGeom prst="rect">
            <a:avLst/>
          </a:prstGeom>
          <a:solidFill>
            <a:srgbClr val="FE7311"/>
          </a:solidFill>
          <a:ln w="12700">
            <a:miter lim="400000"/>
          </a:ln>
        </p:spPr>
        <p:txBody>
          <a:bodyPr lIns="42792" tIns="42792" rIns="42792" bIns="42792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838200" y="830376"/>
            <a:ext cx="10515600" cy="99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660" tIns="35660" rIns="35660" bIns="35660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308102" y="2026026"/>
            <a:ext cx="10045700" cy="383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660" tIns="35660" rIns="35660" bIns="3566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0020" y="6235703"/>
            <a:ext cx="267583" cy="241294"/>
          </a:xfrm>
          <a:prstGeom prst="rect">
            <a:avLst/>
          </a:prstGeom>
          <a:ln w="12700">
            <a:miter lim="400000"/>
          </a:ln>
        </p:spPr>
        <p:txBody>
          <a:bodyPr wrap="none" lIns="35660" tIns="35660" rIns="35660" bIns="35660" anchor="ctr">
            <a:spAutoFit/>
          </a:bodyPr>
          <a:lstStyle>
            <a:lvl1pPr algn="r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79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  <p:sldLayoutId id="2147483711" r:id="rId14"/>
    <p:sldLayoutId id="2147483715" r:id="rId15"/>
    <p:sldLayoutId id="2147483691" r:id="rId16"/>
    <p:sldLayoutId id="2147483717" r:id="rId17"/>
    <p:sldLayoutId id="2147483718" r:id="rId18"/>
    <p:sldLayoutId id="2147483719" r:id="rId19"/>
    <p:sldLayoutId id="2147483720" r:id="rId20"/>
  </p:sldLayoutIdLst>
  <p:transition spd="med"/>
  <p:txStyles>
    <p:titleStyle>
      <a:lvl1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8558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A152C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1pPr>
      <a:lvl2pPr marL="641884" marR="0" indent="-213961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2pPr>
      <a:lvl3pPr marL="1112597" marR="0" indent="-256753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3pPr>
      <a:lvl4pPr marL="1569047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4pPr>
      <a:lvl5pPr marL="1996970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5pPr>
      <a:lvl6pPr marL="2424892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6pPr>
      <a:lvl7pPr marL="2852814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7pPr>
      <a:lvl8pPr marL="3280735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8pPr>
      <a:lvl9pPr marL="3708658" marR="0" indent="-285282" algn="l" defTabSz="855844" rtl="0" latinLnBrk="0">
        <a:lnSpc>
          <a:spcPct val="150000"/>
        </a:lnSpc>
        <a:spcBef>
          <a:spcPts val="936"/>
        </a:spcBef>
        <a:spcAft>
          <a:spcPts val="0"/>
        </a:spcAft>
        <a:buClrTx/>
        <a:buSzPct val="100000"/>
        <a:buFontTx/>
        <a:buChar char="•"/>
        <a:tabLst/>
        <a:defRPr sz="2300" b="0" i="0" u="none" strike="noStrike" cap="none" spc="0" baseline="0">
          <a:solidFill>
            <a:srgbClr val="0A152C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558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xmlns="" id="{C8CA1404-7E93-402B-91EA-225DF5912D02}"/>
              </a:ext>
            </a:extLst>
          </p:cNvPr>
          <p:cNvSpPr/>
          <p:nvPr/>
        </p:nvSpPr>
        <p:spPr>
          <a:xfrm>
            <a:off x="475307" y="2465383"/>
            <a:ext cx="10301550" cy="61745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it-IT" sz="3200" b="1" spc="-1" dirty="0">
                <a:solidFill>
                  <a:srgbClr val="0A152C"/>
                </a:solidFill>
                <a:latin typeface="Arial Black" pitchFamily="34" charset="0"/>
              </a:rPr>
              <a:t>MyPortal3 – Dispiegamento Servizi Digitali</a:t>
            </a:r>
          </a:p>
          <a:p>
            <a:pPr>
              <a:spcBef>
                <a:spcPts val="100"/>
              </a:spcBef>
            </a:pPr>
            <a:endParaRPr lang="it-IT" sz="2000" b="1" spc="-1" dirty="0">
              <a:solidFill>
                <a:srgbClr val="0A152C"/>
              </a:solidFill>
              <a:latin typeface="Arial Black" pitchFamily="34" charset="0"/>
            </a:endParaRPr>
          </a:p>
          <a:p>
            <a:pPr>
              <a:spcBef>
                <a:spcPts val="100"/>
              </a:spcBef>
            </a:pPr>
            <a:r>
              <a:rPr lang="it-IT" sz="2000" b="1" spc="-1" dirty="0">
                <a:solidFill>
                  <a:srgbClr val="0A152C"/>
                </a:solidFill>
                <a:latin typeface="Arial Black" pitchFamily="34" charset="0"/>
              </a:rPr>
              <a:t>Presentazione Documentazione per Configurazione Servizi Digitali</a:t>
            </a:r>
            <a:br>
              <a:rPr lang="it-IT" sz="2000" b="1" spc="-1" dirty="0">
                <a:solidFill>
                  <a:srgbClr val="0A152C"/>
                </a:solidFill>
                <a:latin typeface="Arial Black" pitchFamily="34" charset="0"/>
              </a:rPr>
            </a:br>
            <a:r>
              <a:rPr lang="it-IT" sz="2000" b="1" spc="-1" dirty="0">
                <a:solidFill>
                  <a:srgbClr val="0A152C"/>
                </a:solidFill>
                <a:latin typeface="Arial Black" pitchFamily="34" charset="0"/>
              </a:rPr>
              <a:t>Filo Diretto e Prenotazione Appuntamento</a:t>
            </a:r>
            <a:endParaRPr lang="it-IT" sz="2000" b="1" strike="noStrike" spc="-1" dirty="0">
              <a:solidFill>
                <a:srgbClr val="0A152C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it-IT" sz="2800" b="0" strike="noStrike" spc="-1" dirty="0">
              <a:latin typeface="Segoe UI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7F680BE-2C58-4528-A65E-89FD48F3FE19}"/>
              </a:ext>
            </a:extLst>
          </p:cNvPr>
          <p:cNvSpPr/>
          <p:nvPr/>
        </p:nvSpPr>
        <p:spPr>
          <a:xfrm>
            <a:off x="553685" y="3616421"/>
            <a:ext cx="5238850" cy="10142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45000" rIns="45720" bIns="4500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spc="-1" dirty="0">
              <a:solidFill>
                <a:srgbClr val="000000"/>
              </a:solidFill>
              <a:latin typeface="Segoe UI"/>
            </a:endParaRPr>
          </a:p>
          <a:p>
            <a:endParaRPr lang="it-IT" sz="2000" spc="-1" dirty="0">
              <a:solidFill>
                <a:srgbClr val="000000"/>
              </a:solidFill>
              <a:latin typeface="Segoe UI"/>
            </a:endParaRPr>
          </a:p>
          <a:p>
            <a:r>
              <a:rPr lang="it-IT" sz="2000" spc="-1" dirty="0">
                <a:solidFill>
                  <a:srgbClr val="000000"/>
                </a:solidFill>
                <a:latin typeface="Segoe UI"/>
              </a:rPr>
              <a:t>06 Settembre 2022</a:t>
            </a:r>
            <a:endParaRPr lang="it-IT" sz="2000" b="0" strike="noStrike" spc="-1" dirty="0">
              <a:latin typeface="Segoe U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3400" y="6019800"/>
            <a:ext cx="20193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Engineer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893573"/>
            <a:ext cx="2000704" cy="446718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xmlns="" id="{40439FCB-9BB7-44A2-B9B6-B4DEF4F3B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62" y="294388"/>
            <a:ext cx="1130908" cy="1534287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xmlns="" id="{15AA3367-076F-48E4-91FC-C4C5F5DDB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76" y="2094670"/>
            <a:ext cx="1263480" cy="1600407"/>
          </a:xfrm>
          <a:prstGeom prst="rect">
            <a:avLst/>
          </a:prstGeom>
        </p:spPr>
      </p:pic>
      <p:pic>
        <p:nvPicPr>
          <p:cNvPr id="10" name="Immagine 9" descr="Provincia di Vicenza&#10;Immagine che contiene testo&#10;&#10;Descrizione generata automaticamente">
            <a:extLst>
              <a:ext uri="{FF2B5EF4-FFF2-40B4-BE49-F238E27FC236}">
                <a16:creationId xmlns:a16="http://schemas.microsoft.com/office/drawing/2014/main" xmlns="" id="{9EACBA0B-CAEF-4B96-B1E1-01134BC15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93" y="294388"/>
            <a:ext cx="1034141" cy="131663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F6E38D-5B83-4247-A387-B20C37AEFBFB}"/>
              </a:ext>
            </a:extLst>
          </p:cNvPr>
          <p:cNvSpPr txBox="1"/>
          <p:nvPr/>
        </p:nvSpPr>
        <p:spPr>
          <a:xfrm>
            <a:off x="9056914" y="1609569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j-lt"/>
              </a:rPr>
              <a:t>Provincia di Vicenza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1A0040E7-F5F0-4677-8AF7-372E1A4ED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5" y="4890615"/>
            <a:ext cx="756458" cy="852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5"/>
            <a:ext cx="6774179" cy="5300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 err="1">
                <a:latin typeface="Segoe UI" pitchFamily="34" charset="0"/>
                <a:cs typeface="Segoe UI" pitchFamily="34" charset="0"/>
              </a:rPr>
              <a:t>MyIntranet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 – desktop dell’operatore PA</a:t>
            </a:r>
            <a:endParaRPr lang="it-IT"/>
          </a:p>
          <a:p>
            <a:pPr algn="just"/>
            <a:endParaRPr lang="it-IT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L’operatore dell’amministrazione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accede a </a:t>
            </a:r>
            <a:r>
              <a:rPr lang="it-IT" b="1" dirty="0" err="1">
                <a:latin typeface="Segoe UI" pitchFamily="34" charset="0"/>
                <a:cs typeface="Segoe UI" pitchFamily="34" charset="0"/>
              </a:rPr>
              <a:t>myIntranet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, in base al ruolo assegnato, visualizza le funzionalità di gestione del procedimenti.</a:t>
            </a:r>
          </a:p>
          <a:p>
            <a:pPr algn="just"/>
            <a:r>
              <a:rPr lang="it-IT" dirty="0">
                <a:latin typeface="Segoe UI"/>
                <a:cs typeface="Segoe UI"/>
              </a:rPr>
              <a:t>Il primo passo del workflow prevede l’</a:t>
            </a:r>
            <a:r>
              <a:rPr lang="it-IT" b="1" dirty="0">
                <a:latin typeface="Segoe UI"/>
                <a:cs typeface="Segoe UI"/>
              </a:rPr>
              <a:t>assegnazione della segnalazione all’ufficio competente </a:t>
            </a:r>
            <a:r>
              <a:rPr lang="it-IT" dirty="0">
                <a:latin typeface="Segoe UI"/>
                <a:cs typeface="Segoe UI"/>
              </a:rPr>
              <a:t>da parte dello sportello URP.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Al clic sulla voce Panoramica attività appare l’elenco delle singole istanze presentate (il cui numero o tipologia varia in base al numero dei servizi digitali disponibili per l’amministrazione).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L’elenco può essere filtrato per assegnati, da assegnare, tutti oppure si possono inserire altri parametri specifici quali ad esempio  procedimento, </a:t>
            </a:r>
            <a:r>
              <a:rPr lang="it-IT" dirty="0" err="1">
                <a:latin typeface="Segoe UI"/>
                <a:cs typeface="Segoe UI"/>
              </a:rPr>
              <a:t>num</a:t>
            </a:r>
            <a:r>
              <a:rPr lang="it-IT" dirty="0">
                <a:latin typeface="Segoe UI"/>
                <a:cs typeface="Segoe UI"/>
              </a:rPr>
              <a:t>. Protocollo, da-al, etc.</a:t>
            </a:r>
          </a:p>
          <a:p>
            <a:endParaRPr lang="it-IT" dirty="0">
              <a:latin typeface="Segoe UI"/>
              <a:cs typeface="Segoe UI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4098" name="Picture 2" descr="C:\Users\cicognin\Desktop\My-intrane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705" y="1572"/>
            <a:ext cx="8665029" cy="6888888"/>
          </a:xfrm>
          <a:prstGeom prst="rect">
            <a:avLst/>
          </a:prstGeom>
          <a:noFill/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44DC5475-EBF9-465C-91EA-697AAE537070}"/>
              </a:ext>
            </a:extLst>
          </p:cNvPr>
          <p:cNvSpPr/>
          <p:nvPr/>
        </p:nvSpPr>
        <p:spPr>
          <a:xfrm>
            <a:off x="725715" y="6007395"/>
            <a:ext cx="762843" cy="733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0356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8374743" y="4847771"/>
            <a:ext cx="3033486" cy="943428"/>
          </a:xfrm>
          <a:prstGeom prst="wedgeRoundRectCallout">
            <a:avLst>
              <a:gd name="adj1" fmla="val 20664"/>
              <a:gd name="adj2" fmla="val -77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dello sportello URP visualizza l’elenco delle attività libere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0356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6473371" y="2380343"/>
            <a:ext cx="4528458" cy="943428"/>
          </a:xfrm>
          <a:prstGeom prst="wedgeRoundRectCallout">
            <a:avLst>
              <a:gd name="adj1" fmla="val 40536"/>
              <a:gd name="adj2" fmla="val -83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dello sportello URP visualizza il dettaglio e successivamente prende in carico l’attività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0357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3135086" y="1277258"/>
            <a:ext cx="4528458" cy="943428"/>
          </a:xfrm>
          <a:prstGeom prst="wedgeRoundRectCallout">
            <a:avLst>
              <a:gd name="adj1" fmla="val 12331"/>
              <a:gd name="adj2" fmla="val 102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dello sportello URP ritrova l’attività nella sezione Attività assegnate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4590"/>
            <a:ext cx="12375680" cy="56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04801" y="1683656"/>
            <a:ext cx="4252686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competente a cui è stata assegnato il procedimento lo ritrova nella sezione Attività &gt; </a:t>
            </a:r>
            <a:r>
              <a:rPr lang="it-IT" dirty="0" err="1"/>
              <a:t>Attività</a:t>
            </a:r>
            <a:r>
              <a:rPr lang="it-IT" dirty="0"/>
              <a:t> assegnate</a:t>
            </a:r>
            <a:endParaRPr lang="it-IT" b="1" dirty="0"/>
          </a:p>
        </p:txBody>
      </p:sp>
      <p:sp>
        <p:nvSpPr>
          <p:cNvPr id="6" name="Fumetto 2 5"/>
          <p:cNvSpPr/>
          <p:nvPr/>
        </p:nvSpPr>
        <p:spPr>
          <a:xfrm>
            <a:off x="4876800" y="3918857"/>
            <a:ext cx="2496458" cy="754742"/>
          </a:xfrm>
          <a:prstGeom prst="wedgeRoundRectCallout">
            <a:avLst>
              <a:gd name="adj1" fmla="val -20833"/>
              <a:gd name="adj2" fmla="val -75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può accettare o rifiutare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171"/>
            <a:ext cx="12213424" cy="56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Fumetto 2 4"/>
          <p:cNvSpPr/>
          <p:nvPr/>
        </p:nvSpPr>
        <p:spPr>
          <a:xfrm>
            <a:off x="5181599" y="1364343"/>
            <a:ext cx="2975429" cy="8853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può classificare la segnalazione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339"/>
            <a:ext cx="12356432" cy="56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Fumetto 2 4"/>
          <p:cNvSpPr/>
          <p:nvPr/>
        </p:nvSpPr>
        <p:spPr>
          <a:xfrm>
            <a:off x="6981370" y="3193143"/>
            <a:ext cx="2975429" cy="885371"/>
          </a:xfrm>
          <a:prstGeom prst="wedgeRoundRectCallout">
            <a:avLst>
              <a:gd name="adj1" fmla="val -60345"/>
              <a:gd name="adj2" fmla="val 21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Indicare l’argomento o gli argomenti della segnalazione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1559"/>
            <a:ext cx="12192000" cy="55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Fumetto 2 4"/>
          <p:cNvSpPr/>
          <p:nvPr/>
        </p:nvSpPr>
        <p:spPr>
          <a:xfrm>
            <a:off x="6981370" y="3193143"/>
            <a:ext cx="2975429" cy="885371"/>
          </a:xfrm>
          <a:prstGeom prst="wedgeRoundRectCallout">
            <a:avLst>
              <a:gd name="adj1" fmla="val -60345"/>
              <a:gd name="adj2" fmla="val 21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Indicare l’ufficio o gli uffici di competenza della segnalazione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9574"/>
            <a:ext cx="12192000" cy="5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umetto 2 4"/>
          <p:cNvSpPr/>
          <p:nvPr/>
        </p:nvSpPr>
        <p:spPr>
          <a:xfrm>
            <a:off x="7866741" y="4180114"/>
            <a:ext cx="2975429" cy="885371"/>
          </a:xfrm>
          <a:prstGeom prst="wedgeRoundRectCallout">
            <a:avLst>
              <a:gd name="adj1" fmla="val -60345"/>
              <a:gd name="adj2" fmla="val 21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Indicare l’ufficio o gli uffici da informare per conoscenza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371"/>
            <a:ext cx="12192000" cy="564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168572" y="740227"/>
            <a:ext cx="4252686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informato per conoscenza prende in carico la segnalazione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della giornata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>
          <a:xfrm>
            <a:off x="838201" y="1724205"/>
            <a:ext cx="10283191" cy="3308169"/>
          </a:xfrm>
        </p:spPr>
        <p:txBody>
          <a:bodyPr lIns="35660" tIns="35660" rIns="35660" bIns="35660" anchor="t">
            <a:normAutofit/>
          </a:bodyPr>
          <a:lstStyle/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10:00 – Presentazione della documentazione relativa alla configurazione dei servizi digitali</a:t>
            </a: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10:15 </a:t>
            </a:r>
            <a:r>
              <a:rPr lang="it-IT" dirty="0">
                <a:latin typeface="Segoe UI"/>
                <a:cs typeface="Segoe UI"/>
              </a:rPr>
              <a:t>–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 Confronto documentazione e workflow del cittadino (</a:t>
            </a:r>
            <a:r>
              <a:rPr lang="it-IT" dirty="0" err="1">
                <a:latin typeface="Segoe UI" pitchFamily="34" charset="0"/>
                <a:cs typeface="Segoe UI" pitchFamily="34" charset="0"/>
              </a:rPr>
              <a:t>MyPA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) e operatore back office (</a:t>
            </a:r>
            <a:r>
              <a:rPr lang="it-IT" dirty="0" err="1">
                <a:latin typeface="Segoe UI" pitchFamily="34" charset="0"/>
                <a:cs typeface="Segoe UI" pitchFamily="34" charset="0"/>
              </a:rPr>
              <a:t>MyIntranet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)</a:t>
            </a:r>
          </a:p>
          <a:p>
            <a:pPr algn="just"/>
            <a:r>
              <a:rPr lang="it-IT" dirty="0">
                <a:latin typeface="Segoe UI"/>
                <a:cs typeface="Segoe UI"/>
              </a:rPr>
              <a:t>10:45 – Sessione Q&amp;A</a:t>
            </a:r>
          </a:p>
          <a:p>
            <a:pPr algn="just"/>
            <a:r>
              <a:rPr lang="it-IT" dirty="0">
                <a:latin typeface="Segoe UI"/>
                <a:cs typeface="Segoe UI"/>
              </a:rPr>
              <a:t>11:30 – Chiusura</a:t>
            </a:r>
          </a:p>
          <a:p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851647" y="339726"/>
            <a:ext cx="2706804" cy="366716"/>
          </a:xfrm>
        </p:spPr>
        <p:txBody>
          <a:bodyPr>
            <a:normAutofit/>
          </a:bodyPr>
          <a:lstStyle/>
          <a:p>
            <a:r>
              <a:rPr lang="it-IT" sz="1200" dirty="0"/>
              <a:t>SAD VICENZA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372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78172" y="1161141"/>
            <a:ext cx="4252686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informato per conoscenza ritrova la segnalazione nella sezione Attività &gt; </a:t>
            </a:r>
            <a:r>
              <a:rPr lang="it-IT" dirty="0" err="1"/>
              <a:t>Attività</a:t>
            </a:r>
            <a:r>
              <a:rPr lang="it-IT" dirty="0"/>
              <a:t> assegnate.</a:t>
            </a:r>
          </a:p>
        </p:txBody>
      </p:sp>
      <p:sp>
        <p:nvSpPr>
          <p:cNvPr id="6" name="Fumetto 2 5"/>
          <p:cNvSpPr/>
          <p:nvPr/>
        </p:nvSpPr>
        <p:spPr>
          <a:xfrm>
            <a:off x="1538512" y="5021942"/>
            <a:ext cx="2975429" cy="885371"/>
          </a:xfrm>
          <a:prstGeom prst="wedgeRoundRectCallout">
            <a:avLst>
              <a:gd name="adj1" fmla="val 57704"/>
              <a:gd name="adj2" fmla="val 1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Clic sulla riga per visualizzare il dettaglio 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0356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1770741" y="2873827"/>
            <a:ext cx="2975429" cy="885371"/>
          </a:xfrm>
          <a:prstGeom prst="wedgeRoundRectCallout">
            <a:avLst>
              <a:gd name="adj1" fmla="val 57704"/>
              <a:gd name="adj2" fmla="val 1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informato per competenza inserisce una risposta</a:t>
            </a:r>
            <a:endParaRPr lang="it-IT" b="1" dirty="0"/>
          </a:p>
        </p:txBody>
      </p:sp>
      <p:sp>
        <p:nvSpPr>
          <p:cNvPr id="9" name="Fumetto 2 8"/>
          <p:cNvSpPr/>
          <p:nvPr/>
        </p:nvSpPr>
        <p:spPr>
          <a:xfrm>
            <a:off x="8904512" y="4782456"/>
            <a:ext cx="2975429" cy="885371"/>
          </a:xfrm>
          <a:prstGeom prst="wedgeRoundRectCallout">
            <a:avLst>
              <a:gd name="adj1" fmla="val -59857"/>
              <a:gd name="adj2" fmla="val 18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 può allegare dei file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189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110515" y="5254170"/>
            <a:ext cx="3715656" cy="885371"/>
          </a:xfrm>
          <a:prstGeom prst="wedgeRoundRectCallout">
            <a:avLst>
              <a:gd name="adj1" fmla="val 57704"/>
              <a:gd name="adj2" fmla="val 1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informato per competenza può inviare la risposta o salvarla in bozza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2192000" cy="56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5704114" y="1567542"/>
            <a:ext cx="4412343" cy="885371"/>
          </a:xfrm>
          <a:prstGeom prst="wedgeRoundRectCallout">
            <a:avLst>
              <a:gd name="adj1" fmla="val 57704"/>
              <a:gd name="adj2" fmla="val 1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competente prende in carico il procedimento presente in Attività &gt; </a:t>
            </a:r>
            <a:r>
              <a:rPr lang="it-IT" dirty="0" err="1"/>
              <a:t>Attività</a:t>
            </a:r>
            <a:r>
              <a:rPr lang="it-IT" dirty="0"/>
              <a:t> libere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3714"/>
            <a:ext cx="12192000" cy="56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93485" y="3962399"/>
            <a:ext cx="4412343" cy="885371"/>
          </a:xfrm>
          <a:prstGeom prst="wedgeRoundRectCallout">
            <a:avLst>
              <a:gd name="adj1" fmla="val 57704"/>
              <a:gd name="adj2" fmla="val 1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competente elabora la risposta al cittadino e preme Invia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900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7199085" y="2598056"/>
            <a:ext cx="4412343" cy="885371"/>
          </a:xfrm>
          <a:prstGeom prst="wedgeRoundRectCallout">
            <a:avLst>
              <a:gd name="adj1" fmla="val 33033"/>
              <a:gd name="adj2" fmla="val -70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URP prende in carico la risposta al cittadino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899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1509485" y="3280227"/>
            <a:ext cx="4412343" cy="885371"/>
          </a:xfrm>
          <a:prstGeom prst="wedgeRoundRectCallout">
            <a:avLst>
              <a:gd name="adj1" fmla="val 20204"/>
              <a:gd name="adj2" fmla="val 82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URP ritrova il task tra le attività assegnate.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900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90285" y="4542970"/>
            <a:ext cx="4412343" cy="885371"/>
          </a:xfrm>
          <a:prstGeom prst="wedgeRoundRectCallout">
            <a:avLst>
              <a:gd name="adj1" fmla="val 57046"/>
              <a:gd name="adj2" fmla="val 24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URP risponde al cittadino e preme Invia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899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03200" y="4833256"/>
            <a:ext cx="4412343" cy="885371"/>
          </a:xfrm>
          <a:prstGeom prst="wedgeRoundRectCallout">
            <a:avLst>
              <a:gd name="adj1" fmla="val 57046"/>
              <a:gd name="adj2" fmla="val 24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URP indica se inviare la risposta alla casella di posta elettronica del cittadino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14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949372" y="4093028"/>
            <a:ext cx="4412343" cy="885371"/>
          </a:xfrm>
          <a:prstGeom prst="wedgeRoundRectCallout">
            <a:avLst>
              <a:gd name="adj1" fmla="val 21849"/>
              <a:gd name="adj2" fmla="val -96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cittadino visualizza la risposta nella sezione Domande di </a:t>
            </a:r>
            <a:r>
              <a:rPr lang="it-IT" dirty="0" err="1"/>
              <a:t>myPA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9BC4A0A5-A290-4727-B78E-041FB65FC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"/>
          <a:stretch/>
        </p:blipFill>
        <p:spPr>
          <a:xfrm>
            <a:off x="397501" y="5890045"/>
            <a:ext cx="1022111" cy="858694"/>
          </a:xfrm>
          <a:prstGeom prst="rect">
            <a:avLst/>
          </a:prstGeom>
        </p:spPr>
      </p:pic>
      <p:sp>
        <p:nvSpPr>
          <p:cNvPr id="22" name="Segnaposto contenuto 7"/>
          <p:cNvSpPr txBox="1">
            <a:spLocks/>
          </p:cNvSpPr>
          <p:nvPr/>
        </p:nvSpPr>
        <p:spPr>
          <a:xfrm>
            <a:off x="731520" y="1332296"/>
            <a:ext cx="10736301" cy="37622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10566010" cy="457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-1" err="1">
                <a:latin typeface="Segoe UI"/>
                <a:ea typeface="+mj-ea"/>
                <a:cs typeface="+mj-cs"/>
              </a:rPr>
              <a:t>Com’è</a:t>
            </a:r>
            <a:r>
              <a:rPr lang="en-US" sz="2600" b="1" spc="-1">
                <a:latin typeface="Segoe UI"/>
                <a:ea typeface="+mj-ea"/>
                <a:cs typeface="+mj-cs"/>
              </a:rPr>
              <a:t> </a:t>
            </a:r>
            <a:r>
              <a:rPr lang="en-US" sz="2600" b="1" spc="-1" err="1">
                <a:latin typeface="Segoe UI"/>
                <a:ea typeface="+mj-ea"/>
                <a:cs typeface="+mj-cs"/>
              </a:rPr>
              <a:t>organizzata</a:t>
            </a:r>
            <a:r>
              <a:rPr lang="en-US" sz="2600" b="1" spc="-1">
                <a:latin typeface="Segoe UI"/>
                <a:ea typeface="+mj-ea"/>
                <a:cs typeface="+mj-cs"/>
              </a:rPr>
              <a:t> la </a:t>
            </a:r>
            <a:r>
              <a:rPr lang="en-US" sz="2600" b="1" spc="-1" err="1">
                <a:latin typeface="Segoe UI"/>
                <a:ea typeface="+mj-ea"/>
                <a:cs typeface="+mj-cs"/>
              </a:rPr>
              <a:t>giornata</a:t>
            </a:r>
            <a:endParaRPr lang="en-US" strike="noStrike" spc="-1">
              <a:latin typeface="Segoe UI"/>
              <a:ea typeface="+mj-ea"/>
              <a:cs typeface="+mj-cs"/>
            </a:endParaRP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731521" y="1332296"/>
            <a:ext cx="9498329" cy="459225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>
                <a:latin typeface="Segoe UI"/>
                <a:cs typeface="Segoe UI"/>
              </a:rPr>
              <a:t>Presentazione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della documentazione relativa alla configurazione dei servizi digitali</a:t>
            </a:r>
            <a:r>
              <a:rPr lang="it-IT" dirty="0">
                <a:latin typeface="Segoe UI" pitchFamily="34" charset="0"/>
                <a:cs typeface="Segoe UI" pitchFamily="34" charset="0"/>
              </a:rPr>
              <a:t/>
            </a:r>
            <a:br>
              <a:rPr lang="it-IT" dirty="0">
                <a:latin typeface="Segoe UI" pitchFamily="34" charset="0"/>
                <a:cs typeface="Segoe UI" pitchFamily="34" charset="0"/>
              </a:rPr>
            </a:br>
            <a:r>
              <a:rPr lang="it-IT" dirty="0">
                <a:latin typeface="Segoe UI"/>
                <a:cs typeface="Segoe UI"/>
              </a:rPr>
              <a:t>Saranno presentati gli Excel relativi alla configurazione dei due LEDD a catalogo </a:t>
            </a:r>
            <a:r>
              <a:rPr lang="it-IT" b="1" dirty="0">
                <a:latin typeface="Segoe UI"/>
                <a:cs typeface="Segoe UI"/>
              </a:rPr>
              <a:t>Filo Diretto </a:t>
            </a:r>
            <a:r>
              <a:rPr lang="it-IT" dirty="0">
                <a:latin typeface="Segoe UI"/>
                <a:cs typeface="Segoe UI"/>
              </a:rPr>
              <a:t>e </a:t>
            </a:r>
            <a:r>
              <a:rPr lang="it-IT" b="1" dirty="0">
                <a:latin typeface="Segoe UI"/>
                <a:cs typeface="Segoe UI"/>
              </a:rPr>
              <a:t>Prenotazione Appuntamento</a:t>
            </a:r>
            <a:r>
              <a:rPr lang="it-IT" dirty="0">
                <a:latin typeface="Segoe UI"/>
                <a:cs typeface="Segoe UI"/>
              </a:rPr>
              <a:t>.</a:t>
            </a:r>
          </a:p>
          <a:p>
            <a:pPr algn="just"/>
            <a:endParaRPr lang="it-IT" dirty="0">
              <a:latin typeface="Segoe UI"/>
              <a:cs typeface="Segoe UI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Saranno illustrati i file Excel relativi ai servizi digitali, sia per quanto riguarda la parte della domanda del cittadino, sia per quanto riguarda la gestione degli operatori dei Comuni.</a:t>
            </a:r>
          </a:p>
          <a:p>
            <a:pPr algn="just"/>
            <a:endParaRPr lang="it-IT" dirty="0">
              <a:latin typeface="Segoe UI"/>
              <a:cs typeface="Segoe UI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Eventuali domande saranno gestite durante la sessione Q&amp;A.</a:t>
            </a:r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5300" y="5848350"/>
            <a:ext cx="2228850" cy="7810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A152C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9BC4A0A5-A290-4727-B78E-041FB65FC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"/>
          <a:stretch/>
        </p:blipFill>
        <p:spPr>
          <a:xfrm>
            <a:off x="397501" y="5890045"/>
            <a:ext cx="1022111" cy="858694"/>
          </a:xfrm>
          <a:prstGeom prst="rect">
            <a:avLst/>
          </a:prstGeom>
        </p:spPr>
      </p:pic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6"/>
            <a:ext cx="6774179" cy="4749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>
                <a:latin typeface="Segoe UI" pitchFamily="34" charset="0"/>
                <a:cs typeface="Segoe UI" pitchFamily="34" charset="0"/>
              </a:rPr>
              <a:t>Scheda Servizio</a:t>
            </a:r>
            <a:endParaRPr lang="it-IT" dirty="0">
              <a:latin typeface="Segoe UI"/>
              <a:cs typeface="Segoe UI"/>
            </a:endParaRPr>
          </a:p>
          <a:p>
            <a:pPr algn="just"/>
            <a:endParaRPr lang="it-IT" dirty="0">
              <a:latin typeface="Segoe UI"/>
              <a:cs typeface="Segoe UI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La scheda servizio rappresenta il </a:t>
            </a:r>
            <a:r>
              <a:rPr lang="it-IT" b="1" dirty="0">
                <a:latin typeface="Segoe UI"/>
                <a:cs typeface="Segoe UI"/>
              </a:rPr>
              <a:t>punto di contatto con il cittadino</a:t>
            </a:r>
            <a:r>
              <a:rPr lang="it-IT" dirty="0">
                <a:latin typeface="Segoe UI"/>
                <a:cs typeface="Segoe UI"/>
              </a:rPr>
              <a:t> che intende richiedere prenotare un appuntamento.</a:t>
            </a:r>
          </a:p>
          <a:p>
            <a:pPr algn="just"/>
            <a:r>
              <a:rPr lang="it-IT" dirty="0">
                <a:latin typeface="Segoe UI"/>
                <a:cs typeface="Segoe UI"/>
              </a:rPr>
              <a:t>Riporta le </a:t>
            </a:r>
            <a:r>
              <a:rPr lang="it-IT" b="1" dirty="0">
                <a:latin typeface="Segoe UI"/>
                <a:cs typeface="Segoe UI"/>
              </a:rPr>
              <a:t>istruzioni operative </a:t>
            </a:r>
            <a:r>
              <a:rPr lang="it-IT" dirty="0">
                <a:latin typeface="Segoe UI"/>
                <a:cs typeface="Segoe UI"/>
              </a:rPr>
              <a:t>per accedere ed usufruire del servizio di prenotazione appuntamento con persone, uffici o sale comunali.</a:t>
            </a:r>
          </a:p>
          <a:p>
            <a:pPr algn="just"/>
            <a:endParaRPr lang="it-IT" dirty="0">
              <a:latin typeface="Segoe UI"/>
              <a:cs typeface="Segoe UI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La scheda è create tramite </a:t>
            </a:r>
            <a:r>
              <a:rPr lang="it-IT" dirty="0" err="1">
                <a:latin typeface="Segoe UI"/>
                <a:cs typeface="Segoe UI"/>
              </a:rPr>
              <a:t>myIntranet</a:t>
            </a:r>
            <a:r>
              <a:rPr lang="it-IT" dirty="0">
                <a:latin typeface="Segoe UI"/>
                <a:cs typeface="Segoe UI"/>
              </a:rPr>
              <a:t> e pubblicata via </a:t>
            </a:r>
            <a:r>
              <a:rPr lang="it-IT" dirty="0" err="1">
                <a:latin typeface="Segoe UI"/>
                <a:cs typeface="Segoe UI"/>
              </a:rPr>
              <a:t>myPortal</a:t>
            </a:r>
            <a:r>
              <a:rPr lang="it-IT" dirty="0">
                <a:latin typeface="Segoe UI"/>
                <a:cs typeface="Segoe UI"/>
              </a:rPr>
              <a:t> sul sito dell’amministrazione, in alternativa è possibile inserire il link alla domanda in una qualsiasi pagine di un sito realizzato con qualsiasi altra piattaforma di </a:t>
            </a:r>
            <a:r>
              <a:rPr lang="it-IT" dirty="0" err="1">
                <a:latin typeface="Segoe UI"/>
                <a:cs typeface="Segoe UI"/>
              </a:rPr>
              <a:t>content</a:t>
            </a:r>
            <a:r>
              <a:rPr lang="it-IT" dirty="0">
                <a:latin typeface="Segoe UI"/>
                <a:cs typeface="Segoe UI"/>
              </a:rPr>
              <a:t> management.</a:t>
            </a:r>
          </a:p>
          <a:p>
            <a:pPr algn="just"/>
            <a:endParaRPr lang="it-IT" dirty="0">
              <a:latin typeface="Segoe UI"/>
              <a:cs typeface="Segoe UI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Il pulsante </a:t>
            </a:r>
            <a:r>
              <a:rPr lang="it-IT" b="1" dirty="0">
                <a:latin typeface="Segoe UI"/>
                <a:cs typeface="Segoe UI"/>
              </a:rPr>
              <a:t>Accedi e completa la domande </a:t>
            </a:r>
            <a:r>
              <a:rPr lang="it-IT" dirty="0">
                <a:latin typeface="Segoe UI"/>
                <a:cs typeface="Segoe UI"/>
              </a:rPr>
              <a:t>permette al cittadino di autenticarsi e compilare il modulo per inoltrare la segnalazione.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5D21A6C-8798-A2EA-2043-B3D0A791A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-3101" b="32797"/>
          <a:stretch/>
        </p:blipFill>
        <p:spPr bwMode="auto">
          <a:xfrm>
            <a:off x="7464663" y="0"/>
            <a:ext cx="5352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1200" y="5834743"/>
            <a:ext cx="2220686" cy="102325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A152C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6"/>
            <a:ext cx="6327651" cy="42455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>
                <a:latin typeface="Segoe UI" pitchFamily="34" charset="0"/>
                <a:cs typeface="Segoe UI" pitchFamily="34" charset="0"/>
              </a:rPr>
              <a:t>Modulo</a:t>
            </a:r>
            <a:endParaRPr lang="it-IT"/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Il cittadino, una volta autenticato, viene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indirizzato al modulo per prenotare un appuntamento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con persone, uffici o riservare sale comunali dell’amministrazione.</a:t>
            </a: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/>
            </a:r>
            <a:br>
              <a:rPr lang="it-IT" dirty="0">
                <a:latin typeface="Segoe UI" pitchFamily="34" charset="0"/>
                <a:cs typeface="Segoe UI" pitchFamily="34" charset="0"/>
              </a:rPr>
            </a:br>
            <a:r>
              <a:rPr lang="it-IT" dirty="0">
                <a:latin typeface="Segoe UI" pitchFamily="34" charset="0"/>
                <a:cs typeface="Segoe UI" pitchFamily="34" charset="0"/>
              </a:rPr>
              <a:t>Le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informazioni anagrafiche risultato pre-compilato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e l’utente ha il compito di inserire il motivo dell’appuntamento, selezionare la risorsa (persona, ufficio, sale), indicare un periodo temporale.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Il servizio mostra gli slot disponibili, il cittadino seleziona uno slot e procede con l’invio della richiesta.</a:t>
            </a:r>
          </a:p>
          <a:p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ACD36C6-FD3D-907B-4CBB-3AA1773B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54" y="0"/>
            <a:ext cx="40643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11200" y="5834743"/>
            <a:ext cx="2220686" cy="102325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A152C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6"/>
            <a:ext cx="5938757" cy="42455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b="0" i="0" u="none" strike="noStrike" dirty="0">
                <a:solidFill>
                  <a:srgbClr val="0A152C"/>
                </a:solidFill>
                <a:effectLst/>
                <a:latin typeface="Segoe UI" panose="020B0502040204020203" pitchFamily="34" charset="0"/>
              </a:rPr>
              <a:t>Al termine della compilazione viene presentato un riepilogo delle informazioni inserite prima dell’invio definitivo all’amministrazione o il suo salvataggio in stato bozza.</a:t>
            </a:r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33D45BD-37AC-9E49-0200-7CD1793A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78" y="619124"/>
            <a:ext cx="5925922" cy="62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2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807201" y="4049483"/>
            <a:ext cx="3715656" cy="885371"/>
          </a:xfrm>
          <a:prstGeom prst="wedgeRoundRectCallout">
            <a:avLst>
              <a:gd name="adj1" fmla="val 20986"/>
              <a:gd name="adj2" fmla="val -89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cittadino può modificare l’appuntamento premendo il link “completa domanda”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2926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2423886" y="3976912"/>
            <a:ext cx="5283200" cy="885371"/>
          </a:xfrm>
          <a:prstGeom prst="wedgeRoundRectCallout">
            <a:avLst>
              <a:gd name="adj1" fmla="val -20927"/>
              <a:gd name="adj2" fmla="val -99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seleziona la voce </a:t>
            </a:r>
            <a:r>
              <a:rPr lang="it-IT" dirty="0" err="1"/>
              <a:t>MyCalendar</a:t>
            </a:r>
            <a:r>
              <a:rPr lang="it-IT" dirty="0"/>
              <a:t> poi Risorse, infine fa clic sul calendario di competenza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9385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688115" y="3352798"/>
            <a:ext cx="3715656" cy="885371"/>
          </a:xfrm>
          <a:prstGeom prst="wedgeRoundRectCallout">
            <a:avLst>
              <a:gd name="adj1" fmla="val -21202"/>
              <a:gd name="adj2" fmla="val -75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competente seleziona Calendario Eventi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3899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908801" y="5210627"/>
            <a:ext cx="3715656" cy="885371"/>
          </a:xfrm>
          <a:prstGeom prst="wedgeRoundRectCallout">
            <a:avLst>
              <a:gd name="adj1" fmla="val -21202"/>
              <a:gd name="adj2" fmla="val -752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competente visualizza gli appuntamenti prenotati.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Black" pitchFamily="34" charset="0"/>
              </a:rPr>
              <a:t>Configurare il calendario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831849" y="3497023"/>
            <a:ext cx="8704037" cy="1963418"/>
          </a:xfrm>
        </p:spPr>
        <p:txBody>
          <a:bodyPr lIns="0" tIns="0" rIns="0" bIns="0" anchor="t">
            <a:normAutofit/>
          </a:bodyPr>
          <a:lstStyle/>
          <a:p>
            <a:pPr>
              <a:buNone/>
            </a:pPr>
            <a:r>
              <a:rPr lang="it-IT" b="1" dirty="0"/>
              <a:t>Prenotazione Appuntamento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851646" y="368390"/>
            <a:ext cx="6878223" cy="712137"/>
          </a:xfrm>
        </p:spPr>
        <p:txBody>
          <a:bodyPr/>
          <a:lstStyle/>
          <a:p>
            <a:pPr>
              <a:buNone/>
            </a:pPr>
            <a:r>
              <a:rPr lang="it-IT" sz="1200" dirty="0"/>
              <a:t>SAD Vicenza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24870"/>
            <a:ext cx="12192000" cy="563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7953829" y="3135083"/>
            <a:ext cx="3962399" cy="885371"/>
          </a:xfrm>
          <a:prstGeom prst="wedgeRoundRectCallout">
            <a:avLst>
              <a:gd name="adj1" fmla="val 20595"/>
              <a:gd name="adj2" fmla="val -768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L’operatore dell’ufficio informato per competenza può inviare la risposta o salvarla in bozza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0356"/>
            <a:ext cx="12189874" cy="564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7561943" y="2351312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Inserisci il nome dell’ufficio</a:t>
            </a:r>
            <a:endParaRPr lang="it-IT" b="1" dirty="0"/>
          </a:p>
        </p:txBody>
      </p:sp>
      <p:sp>
        <p:nvSpPr>
          <p:cNvPr id="7" name="Fumetto 2 6"/>
          <p:cNvSpPr/>
          <p:nvPr/>
        </p:nvSpPr>
        <p:spPr>
          <a:xfrm>
            <a:off x="8599715" y="4942112"/>
            <a:ext cx="2975427" cy="885371"/>
          </a:xfrm>
          <a:prstGeom prst="wedgeRoundRectCallout">
            <a:avLst>
              <a:gd name="adj1" fmla="val -19892"/>
              <a:gd name="adj2" fmla="val -75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Inserisci una descrizione delle attività dell’ufficio</a:t>
            </a:r>
            <a:endParaRPr lang="it-IT" b="1" dirty="0"/>
          </a:p>
        </p:txBody>
      </p:sp>
      <p:sp>
        <p:nvSpPr>
          <p:cNvPr id="9" name="Fumetto 2 8"/>
          <p:cNvSpPr/>
          <p:nvPr/>
        </p:nvSpPr>
        <p:spPr>
          <a:xfrm>
            <a:off x="820057" y="3984169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Imposta il valore su Pubblico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Servizi digitali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831848" y="3497023"/>
            <a:ext cx="5882461" cy="1166417"/>
          </a:xfrm>
        </p:spPr>
        <p:txBody>
          <a:bodyPr/>
          <a:lstStyle/>
          <a:p>
            <a:r>
              <a:rPr lang="it-IT" dirty="0"/>
              <a:t>Processi amministrativi digitali (servizi procedurali)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5842"/>
            <a:ext cx="12221203" cy="56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589485" y="1132112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Seleziona la tipologia Ufficio</a:t>
            </a:r>
            <a:endParaRPr lang="it-IT" b="1" dirty="0"/>
          </a:p>
        </p:txBody>
      </p:sp>
      <p:sp>
        <p:nvSpPr>
          <p:cNvPr id="7" name="Fumetto 2 6"/>
          <p:cNvSpPr/>
          <p:nvPr/>
        </p:nvSpPr>
        <p:spPr>
          <a:xfrm>
            <a:off x="9216573" y="3679369"/>
            <a:ext cx="2975427" cy="885371"/>
          </a:xfrm>
          <a:prstGeom prst="wedgeRoundRectCallout">
            <a:avLst>
              <a:gd name="adj1" fmla="val -19892"/>
              <a:gd name="adj2" fmla="val -75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Selezione un eventuale servizio digitale al quale è collegato il calendario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5842"/>
            <a:ext cx="12221203" cy="56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1654628" y="2598055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 la durata massima dell’appuntamento</a:t>
            </a:r>
            <a:endParaRPr lang="it-IT" b="1" dirty="0"/>
          </a:p>
        </p:txBody>
      </p:sp>
      <p:sp>
        <p:nvSpPr>
          <p:cNvPr id="7" name="Fumetto 2 6"/>
          <p:cNvSpPr/>
          <p:nvPr/>
        </p:nvSpPr>
        <p:spPr>
          <a:xfrm>
            <a:off x="7039430" y="4666340"/>
            <a:ext cx="2975427" cy="885371"/>
          </a:xfrm>
          <a:prstGeom prst="wedgeRoundRectCallout">
            <a:avLst>
              <a:gd name="adj1" fmla="val -19892"/>
              <a:gd name="adj2" fmla="val -75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Inserisci quanti slot saranno disponibili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5842"/>
            <a:ext cx="12221203" cy="56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856343" y="3730169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Entro quanti giorni prima l’utente può cancellare un appuntamento</a:t>
            </a:r>
            <a:endParaRPr lang="it-IT" b="1" dirty="0"/>
          </a:p>
        </p:txBody>
      </p:sp>
      <p:sp>
        <p:nvSpPr>
          <p:cNvPr id="7" name="Fumetto 2 6"/>
          <p:cNvSpPr/>
          <p:nvPr/>
        </p:nvSpPr>
        <p:spPr>
          <a:xfrm>
            <a:off x="4659087" y="3831772"/>
            <a:ext cx="3454398" cy="979714"/>
          </a:xfrm>
          <a:prstGeom prst="wedgeRoundRectCallout">
            <a:avLst>
              <a:gd name="adj1" fmla="val -24094"/>
              <a:gd name="adj2" fmla="val 92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Quanti giorni dalla data corrente l’utente può prenotare un appuntamento</a:t>
            </a:r>
            <a:endParaRPr lang="it-IT" b="1" dirty="0"/>
          </a:p>
        </p:txBody>
      </p:sp>
      <p:sp>
        <p:nvSpPr>
          <p:cNvPr id="9" name="Fumetto 2 8"/>
          <p:cNvSpPr/>
          <p:nvPr/>
        </p:nvSpPr>
        <p:spPr>
          <a:xfrm>
            <a:off x="8628742" y="4913083"/>
            <a:ext cx="2975427" cy="885371"/>
          </a:xfrm>
          <a:prstGeom prst="wedgeRoundRectCallout">
            <a:avLst>
              <a:gd name="adj1" fmla="val -60868"/>
              <a:gd name="adj2" fmla="val 29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Numero massimo di prenotazioni effettuabili per richiesta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5842"/>
            <a:ext cx="12221202" cy="56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1567543" y="3236683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Data e ora di inizio validità del calendario</a:t>
            </a:r>
            <a:endParaRPr lang="it-IT" b="1" dirty="0"/>
          </a:p>
        </p:txBody>
      </p:sp>
      <p:sp>
        <p:nvSpPr>
          <p:cNvPr id="7" name="Fumetto 2 6"/>
          <p:cNvSpPr/>
          <p:nvPr/>
        </p:nvSpPr>
        <p:spPr>
          <a:xfrm>
            <a:off x="7474859" y="3483430"/>
            <a:ext cx="3454398" cy="979714"/>
          </a:xfrm>
          <a:prstGeom prst="wedgeRoundRectCallout">
            <a:avLst>
              <a:gd name="adj1" fmla="val -24094"/>
              <a:gd name="adj2" fmla="val 922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Data e ora di fine validità del calendario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870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807199" y="2148112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Gli appuntamenti possono essere prenotati nei giorni e dalle ore alle ore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870"/>
            <a:ext cx="12192000" cy="5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45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807199" y="2148112"/>
            <a:ext cx="2975427" cy="885371"/>
          </a:xfrm>
          <a:prstGeom prst="wedgeRoundRectCallout">
            <a:avLst>
              <a:gd name="adj1" fmla="val 21571"/>
              <a:gd name="adj2" fmla="val 83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Gli appuntamenti possono essere prenotati nei giorni e dalle ore alle ore</a:t>
            </a:r>
            <a:endParaRPr lang="it-IT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Black" pitchFamily="34" charset="0"/>
              </a:rPr>
              <a:t>Domande e risposte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831849" y="3497023"/>
            <a:ext cx="8704037" cy="1963418"/>
          </a:xfrm>
        </p:spPr>
        <p:txBody>
          <a:bodyPr/>
          <a:lstStyle/>
          <a:p>
            <a:pPr>
              <a:buNone/>
            </a:pPr>
            <a:endParaRPr lang="it-IT" b="1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22348E5-1CFB-4F0B-80B9-7027947D1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49" y="463640"/>
            <a:ext cx="7633134" cy="712137"/>
          </a:xfrm>
        </p:spPr>
        <p:txBody>
          <a:bodyPr/>
          <a:lstStyle/>
          <a:p>
            <a:pPr marL="0" indent="0">
              <a:buNone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</a:rPr>
              <a:t>SAD VICENZA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1">
            <a:extLst>
              <a:ext uri="{FF2B5EF4-FFF2-40B4-BE49-F238E27FC236}">
                <a16:creationId xmlns:a16="http://schemas.microsoft.com/office/drawing/2014/main" xmlns="" id="{C8CA1404-7E93-402B-91EA-225DF5912D02}"/>
              </a:ext>
            </a:extLst>
          </p:cNvPr>
          <p:cNvSpPr/>
          <p:nvPr/>
        </p:nvSpPr>
        <p:spPr>
          <a:xfrm>
            <a:off x="475308" y="2465383"/>
            <a:ext cx="6167086" cy="95708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3200" b="1" spc="-1">
                <a:solidFill>
                  <a:srgbClr val="0A152C"/>
                </a:solidFill>
                <a:latin typeface="Segoe UI"/>
              </a:rPr>
              <a:t>Grazie</a:t>
            </a:r>
            <a:endParaRPr lang="it-IT" sz="3200" b="1" strike="noStrike" spc="-1">
              <a:solidFill>
                <a:srgbClr val="0A152C"/>
              </a:solidFill>
              <a:latin typeface="Segoe UI"/>
            </a:endParaRPr>
          </a:p>
          <a:p>
            <a:pPr>
              <a:lnSpc>
                <a:spcPct val="90000"/>
              </a:lnSpc>
            </a:pPr>
            <a:endParaRPr lang="it-IT" sz="2800" b="0" strike="noStrike" spc="-1">
              <a:latin typeface="Segoe U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1D1AF3E-04DD-4BC0-9105-BEC1B0284172}"/>
              </a:ext>
            </a:extLst>
          </p:cNvPr>
          <p:cNvSpPr txBox="1"/>
          <p:nvPr/>
        </p:nvSpPr>
        <p:spPr>
          <a:xfrm>
            <a:off x="717698" y="410757"/>
            <a:ext cx="6113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</a:rPr>
              <a:t>SAD VICENZA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7"/>
          <p:cNvSpPr txBox="1">
            <a:spLocks/>
          </p:cNvSpPr>
          <p:nvPr/>
        </p:nvSpPr>
        <p:spPr>
          <a:xfrm>
            <a:off x="522299" y="977733"/>
            <a:ext cx="7942216" cy="49123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sz="1500" b="1" dirty="0">
                <a:latin typeface="Segoe UI" pitchFamily="34" charset="0"/>
                <a:cs typeface="Segoe UI" pitchFamily="34" charset="0"/>
              </a:rPr>
              <a:t>Scheda Servizio: 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è la scheda di presentazione del servizio digitale che il singolo Comune può customizzare secondo le proprie esigenze.</a:t>
            </a:r>
          </a:p>
          <a:p>
            <a:pPr algn="just"/>
            <a:endParaRPr lang="it-IT" sz="15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00" b="1" dirty="0">
                <a:latin typeface="Segoe UI" pitchFamily="34" charset="0"/>
                <a:cs typeface="Segoe UI" pitchFamily="34" charset="0"/>
              </a:rPr>
              <a:t>Domanda Cittadino: 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è la scheda relativa alla domanda del cittadino nella quale vengono richieste: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latin typeface="Segoe UI" pitchFamily="34" charset="0"/>
                <a:cs typeface="Segoe UI" pitchFamily="34" charset="0"/>
              </a:rPr>
              <a:t>le informazioni personali del cittadino;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latin typeface="Segoe UI" pitchFamily="34" charset="0"/>
                <a:cs typeface="Segoe UI" pitchFamily="34" charset="0"/>
              </a:rPr>
              <a:t>le informazioni riguardanti la segnalazione che si vuole fare tramite il servizio digitale «Filo Diretto» (oggetto, motivo, luogo della segnalazione);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latin typeface="Segoe UI" pitchFamily="34" charset="0"/>
                <a:cs typeface="Segoe UI" pitchFamily="34" charset="0"/>
              </a:rPr>
              <a:t>per il </a:t>
            </a:r>
            <a:r>
              <a:rPr lang="it-IT" sz="1500" dirty="0" err="1">
                <a:latin typeface="Segoe UI" pitchFamily="34" charset="0"/>
                <a:cs typeface="Segoe UI" pitchFamily="34" charset="0"/>
              </a:rPr>
              <a:t>il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 servizio digitale «Filo Diretto» il cittadino potrà allegare un massimo di cinque file relativi alla segnalazione (foto, documenti, video,…)</a:t>
            </a:r>
          </a:p>
          <a:p>
            <a:pPr algn="just"/>
            <a:r>
              <a:rPr lang="it-IT" sz="1500" dirty="0">
                <a:latin typeface="Segoe UI" pitchFamily="34" charset="0"/>
                <a:cs typeface="Segoe UI" pitchFamily="34" charset="0"/>
              </a:rPr>
              <a:t>(Nella legenda sono indicate le informazioni preimpostate da SPID-CIE-</a:t>
            </a:r>
            <a:r>
              <a:rPr lang="it-IT" sz="1500" dirty="0" err="1">
                <a:latin typeface="Segoe UI" pitchFamily="34" charset="0"/>
                <a:cs typeface="Segoe UI" pitchFamily="34" charset="0"/>
              </a:rPr>
              <a:t>MyID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, le informazione da inserire obbligatoriamente, le informazione da inserire facoltativamente).</a:t>
            </a:r>
          </a:p>
          <a:p>
            <a:pPr algn="just"/>
            <a:endParaRPr lang="it-IT" sz="15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00" b="1" dirty="0">
                <a:latin typeface="Segoe UI" pitchFamily="34" charset="0"/>
                <a:cs typeface="Segoe UI" pitchFamily="34" charset="0"/>
              </a:rPr>
              <a:t>Uffici: 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si chiede all’Ente di indicare quali sono gli Uffici del Comune che saranno incaricati di gestire il servizio digitale «Filo Diretto».</a:t>
            </a:r>
          </a:p>
          <a:p>
            <a:pPr algn="just"/>
            <a:endParaRPr lang="it-IT" sz="150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00" b="1" dirty="0">
                <a:latin typeface="Segoe UI" pitchFamily="34" charset="0"/>
                <a:cs typeface="Segoe UI" pitchFamily="34" charset="0"/>
              </a:rPr>
              <a:t>Operatore: </a:t>
            </a:r>
            <a:r>
              <a:rPr lang="it-IT" sz="1500" dirty="0">
                <a:latin typeface="Segoe UI" pitchFamily="34" charset="0"/>
                <a:cs typeface="Segoe UI" pitchFamily="34" charset="0"/>
              </a:rPr>
              <a:t>si chiede all’Ente di indicare i nominativi degli operatori incaricati nella gestione del servizio digitale «Filo Diretto». (Nella legenda è indicata la suddivisione e relativa spiegazione dei ruoli degli operatori).</a:t>
            </a:r>
          </a:p>
          <a:p>
            <a:endParaRPr lang="it-IT" sz="1500" b="1" dirty="0">
              <a:latin typeface="Segoe UI" pitchFamily="34" charset="0"/>
              <a:cs typeface="Segoe UI" pitchFamily="34" charset="0"/>
            </a:endParaRPr>
          </a:p>
          <a:p>
            <a:endParaRPr lang="it-IT" sz="1500" dirty="0">
              <a:latin typeface="Segoe UI" pitchFamily="34" charset="0"/>
              <a:cs typeface="Segoe UI" pitchFamily="34" charset="0"/>
            </a:endParaRPr>
          </a:p>
          <a:p>
            <a:endParaRPr lang="it-IT" sz="1500" dirty="0">
              <a:latin typeface="Segoe UI" pitchFamily="34" charset="0"/>
              <a:cs typeface="Segoe UI" pitchFamily="34" charset="0"/>
            </a:endParaRPr>
          </a:p>
          <a:p>
            <a:endParaRPr lang="it-IT" sz="15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10566010" cy="457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-1" dirty="0">
                <a:latin typeface="Segoe UI"/>
                <a:ea typeface="+mj-ea"/>
                <a:cs typeface="+mj-cs"/>
              </a:rPr>
              <a:t>Filo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> –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Dettaglio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> Excel 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76817" y="0"/>
            <a:ext cx="31002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contenuto 7">
            <a:extLst>
              <a:ext uri="{FF2B5EF4-FFF2-40B4-BE49-F238E27FC236}">
                <a16:creationId xmlns:a16="http://schemas.microsoft.com/office/drawing/2014/main" xmlns="" id="{B4F04821-FAB7-40B2-A9EF-D677FEF88D9C}"/>
              </a:ext>
            </a:extLst>
          </p:cNvPr>
          <p:cNvSpPr txBox="1">
            <a:spLocks/>
          </p:cNvSpPr>
          <p:nvPr/>
        </p:nvSpPr>
        <p:spPr>
          <a:xfrm>
            <a:off x="9187538" y="1674642"/>
            <a:ext cx="2808515" cy="11540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Piattaforme necessarie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MyIntranet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MyPA</a:t>
            </a:r>
            <a:r>
              <a:rPr lang="it-IT" sz="1400" dirty="0">
                <a:latin typeface="Segoe UI"/>
                <a:cs typeface="Segoe UI"/>
              </a:rPr>
              <a:t> *</a:t>
            </a:r>
          </a:p>
        </p:txBody>
      </p:sp>
      <p:sp>
        <p:nvSpPr>
          <p:cNvPr id="3" name="Segnaposto contenuto 7">
            <a:extLst>
              <a:ext uri="{FF2B5EF4-FFF2-40B4-BE49-F238E27FC236}">
                <a16:creationId xmlns:a16="http://schemas.microsoft.com/office/drawing/2014/main" xmlns="" id="{002294BF-4203-46B2-AA1C-C420CC179ECE}"/>
              </a:ext>
            </a:extLst>
          </p:cNvPr>
          <p:cNvSpPr txBox="1">
            <a:spLocks/>
          </p:cNvSpPr>
          <p:nvPr/>
        </p:nvSpPr>
        <p:spPr>
          <a:xfrm>
            <a:off x="9187538" y="3608833"/>
            <a:ext cx="2808515" cy="11540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Autenticazione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MyId</a:t>
            </a:r>
            <a:r>
              <a:rPr lang="it-IT" sz="1400" dirty="0">
                <a:latin typeface="Segoe UI"/>
                <a:cs typeface="Segoe UI"/>
              </a:rPr>
              <a:t> Regione del Veneto</a:t>
            </a:r>
          </a:p>
        </p:txBody>
      </p:sp>
      <p:sp>
        <p:nvSpPr>
          <p:cNvPr id="4" name="Segnaposto contenuto 7">
            <a:extLst>
              <a:ext uri="{FF2B5EF4-FFF2-40B4-BE49-F238E27FC236}">
                <a16:creationId xmlns:a16="http://schemas.microsoft.com/office/drawing/2014/main" xmlns="" id="{DDCC47B9-1EAD-42BE-B181-47878F8AF465}"/>
              </a:ext>
            </a:extLst>
          </p:cNvPr>
          <p:cNvSpPr txBox="1">
            <a:spLocks/>
          </p:cNvSpPr>
          <p:nvPr/>
        </p:nvSpPr>
        <p:spPr>
          <a:xfrm>
            <a:off x="9187538" y="2664013"/>
            <a:ext cx="2808515" cy="6880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Piattaforme facoltative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 pitchFamily="34" charset="0"/>
                <a:cs typeface="Segoe UI" pitchFamily="34" charset="0"/>
              </a:rPr>
              <a:t> </a:t>
            </a:r>
            <a:r>
              <a:rPr lang="it-IT" sz="1400" dirty="0" err="1">
                <a:latin typeface="Segoe UI" pitchFamily="34" charset="0"/>
                <a:cs typeface="Segoe UI" pitchFamily="34" charset="0"/>
              </a:rPr>
              <a:t>MyPortal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xmlns="" id="{F4FB26E1-865F-4F34-8376-0A28D0F5919C}"/>
              </a:ext>
            </a:extLst>
          </p:cNvPr>
          <p:cNvSpPr txBox="1">
            <a:spLocks/>
          </p:cNvSpPr>
          <p:nvPr/>
        </p:nvSpPr>
        <p:spPr>
          <a:xfrm>
            <a:off x="9187538" y="4518554"/>
            <a:ext cx="2808515" cy="295117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/>
                <a:cs typeface="Segoe UI"/>
              </a:rPr>
              <a:t>Possibili integrazioni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Protocollo **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r>
              <a:rPr lang="it-IT" sz="1400" dirty="0">
                <a:latin typeface="Segoe UI"/>
                <a:cs typeface="Segoe UI"/>
              </a:rPr>
              <a:t>* richiede l'apertura di un nuovo </a:t>
            </a:r>
            <a:r>
              <a:rPr lang="it-IT" sz="1400" dirty="0" err="1">
                <a:latin typeface="Segoe UI"/>
                <a:cs typeface="Segoe UI"/>
              </a:rPr>
              <a:t>tenant</a:t>
            </a:r>
            <a:endParaRPr lang="it-IT" sz="1400" dirty="0">
              <a:latin typeface="Segoe UI"/>
              <a:cs typeface="Segoe UI"/>
            </a:endParaRPr>
          </a:p>
          <a:p>
            <a:pPr>
              <a:buFont typeface="Segoe UI" pitchFamily="34" charset="0"/>
            </a:pP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pPr>
              <a:buFont typeface="Segoe UI" pitchFamily="34" charset="0"/>
            </a:pPr>
            <a:r>
              <a:rPr lang="it-IT" sz="1400" dirty="0">
                <a:latin typeface="Segoe UI"/>
                <a:cs typeface="Segoe UI"/>
              </a:rPr>
              <a:t>** Richiede una adeguamento della piattaforma di protocollazione agli standard </a:t>
            </a:r>
            <a:r>
              <a:rPr lang="it-IT" sz="1400" dirty="0" err="1">
                <a:latin typeface="Segoe UI"/>
                <a:cs typeface="Segoe UI"/>
              </a:rPr>
              <a:t>myPortal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99285"/>
              </p:ext>
            </p:extLst>
          </p:nvPr>
        </p:nvGraphicFramePr>
        <p:xfrm>
          <a:off x="9677395" y="340683"/>
          <a:ext cx="1116111" cy="94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glio di lavoro" showAsIcon="1" r:id="rId3" imgW="914400" imgH="771480" progId="Excel.Sheet.12">
                  <p:embed/>
                </p:oleObj>
              </mc:Choice>
              <mc:Fallback>
                <p:oleObj name="Foglio di lavoro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7395" y="340683"/>
                        <a:ext cx="1116111" cy="94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7"/>
          <p:cNvSpPr txBox="1">
            <a:spLocks/>
          </p:cNvSpPr>
          <p:nvPr/>
        </p:nvSpPr>
        <p:spPr>
          <a:xfrm>
            <a:off x="596156" y="1182197"/>
            <a:ext cx="7942216" cy="50613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it-IT" sz="1550" b="1" dirty="0">
                <a:latin typeface="Segoe UI" pitchFamily="34" charset="0"/>
                <a:cs typeface="Segoe UI" pitchFamily="34" charset="0"/>
              </a:rPr>
              <a:t>Scheda Servizio: 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è la scheda di presentazione del servizio digitale che il singolo Comune può customizzare secondo le proprie esigenze.</a:t>
            </a:r>
          </a:p>
          <a:p>
            <a:pPr algn="just"/>
            <a:endParaRPr lang="it-IT" sz="155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50" b="1" dirty="0">
                <a:latin typeface="Segoe UI" pitchFamily="34" charset="0"/>
                <a:cs typeface="Segoe UI" pitchFamily="34" charset="0"/>
              </a:rPr>
              <a:t>Domanda Cittadino: 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è la scheda relativa alla domanda del cittadino nella quale vengono richieste: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50" dirty="0">
                <a:latin typeface="Segoe UI" pitchFamily="34" charset="0"/>
                <a:cs typeface="Segoe UI" pitchFamily="34" charset="0"/>
              </a:rPr>
              <a:t>le informazioni personali del cittadino;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50" dirty="0">
                <a:latin typeface="Segoe UI" pitchFamily="34" charset="0"/>
                <a:cs typeface="Segoe UI" pitchFamily="34" charset="0"/>
              </a:rPr>
              <a:t>Le informazioni relative all’appuntamento che si vuole prenotare (motivo appuntamento, ufficio di interesse, disponibilità di giorno e ora);</a:t>
            </a:r>
          </a:p>
          <a:p>
            <a:pPr algn="just"/>
            <a:r>
              <a:rPr lang="it-IT" sz="1550" dirty="0">
                <a:latin typeface="Segoe UI" pitchFamily="34" charset="0"/>
                <a:cs typeface="Segoe UI" pitchFamily="34" charset="0"/>
              </a:rPr>
              <a:t>(Nella legenda sono indicate le informazioni preimpostate da SPID-CIE-</a:t>
            </a:r>
            <a:r>
              <a:rPr lang="it-IT" sz="1550" dirty="0" err="1">
                <a:latin typeface="Segoe UI" pitchFamily="34" charset="0"/>
                <a:cs typeface="Segoe UI" pitchFamily="34" charset="0"/>
              </a:rPr>
              <a:t>MyID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, le informazione da inserire obbligatoriamente, le informazione da inserire facoltativamente).</a:t>
            </a:r>
          </a:p>
          <a:p>
            <a:pPr algn="just"/>
            <a:endParaRPr lang="it-IT" sz="1550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50" b="1" dirty="0" err="1">
                <a:latin typeface="Segoe UI" pitchFamily="34" charset="0"/>
                <a:cs typeface="Segoe UI" pitchFamily="34" charset="0"/>
              </a:rPr>
              <a:t>MyCalendar</a:t>
            </a:r>
            <a:r>
              <a:rPr lang="it-IT" sz="1550" b="1" dirty="0">
                <a:latin typeface="Segoe UI" pitchFamily="34" charset="0"/>
                <a:cs typeface="Segoe UI" pitchFamily="34" charset="0"/>
              </a:rPr>
              <a:t> Censimento Risorsa: 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si chiede all’Ente di indicare quali sono gli Uffici predisposti dal Comune per il servizio digitale «Prenotazione Appuntamento», i relativi giorni e orari disponibili.</a:t>
            </a:r>
            <a:endParaRPr lang="it-IT" sz="1550" b="1" dirty="0">
              <a:latin typeface="Segoe UI" pitchFamily="34" charset="0"/>
              <a:cs typeface="Segoe UI" pitchFamily="34" charset="0"/>
            </a:endParaRPr>
          </a:p>
          <a:p>
            <a:pPr algn="just"/>
            <a:endParaRPr lang="it-IT" sz="1550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50" b="1" dirty="0">
                <a:latin typeface="Segoe UI" pitchFamily="34" charset="0"/>
                <a:cs typeface="Segoe UI" pitchFamily="34" charset="0"/>
              </a:rPr>
              <a:t>Uffici: 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si chiede all’Ente di indicare quali sono gli Uffici del Comune che saranno incaricati di gestire il servizio digitale «Prenotazione Appuntamento».</a:t>
            </a:r>
          </a:p>
          <a:p>
            <a:pPr algn="just"/>
            <a:endParaRPr lang="it-IT" sz="1550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sz="1550" b="1" dirty="0">
                <a:latin typeface="Segoe UI" pitchFamily="34" charset="0"/>
                <a:cs typeface="Segoe UI" pitchFamily="34" charset="0"/>
              </a:rPr>
              <a:t>Operatore: </a:t>
            </a:r>
            <a:r>
              <a:rPr lang="it-IT" sz="1550" dirty="0">
                <a:latin typeface="Segoe UI" pitchFamily="34" charset="0"/>
                <a:cs typeface="Segoe UI" pitchFamily="34" charset="0"/>
              </a:rPr>
              <a:t>si chiede all’Ente di indicare i nominativi degli operatori incaricati nella gestione del servizio digitale «Prenotazione Appuntamento». (Nella legenda è indicata la suddivisione e relativa spiegazione dei ruoli degli operatori).</a:t>
            </a:r>
          </a:p>
          <a:p>
            <a:endParaRPr lang="it-IT" sz="1600" b="1" dirty="0">
              <a:latin typeface="Segoe UI" pitchFamily="34" charset="0"/>
              <a:cs typeface="Segoe UI" pitchFamily="34" charset="0"/>
            </a:endParaRPr>
          </a:p>
          <a:p>
            <a:endParaRPr lang="it-IT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10566010" cy="457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-1" dirty="0" err="1">
                <a:latin typeface="Segoe UI"/>
                <a:ea typeface="+mj-ea"/>
                <a:cs typeface="+mj-cs"/>
              </a:rPr>
              <a:t>Prenotazione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Appuntamento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> –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Dettaglio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> Excel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41674" y="39073"/>
            <a:ext cx="31002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7"/>
          <p:cNvSpPr txBox="1">
            <a:spLocks/>
          </p:cNvSpPr>
          <p:nvPr/>
        </p:nvSpPr>
        <p:spPr>
          <a:xfrm>
            <a:off x="9151790" y="1648348"/>
            <a:ext cx="2808515" cy="11540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Piattaforme necessarie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MyIntranet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MyPA</a:t>
            </a:r>
            <a:r>
              <a:rPr lang="it-IT" sz="1400" dirty="0">
                <a:latin typeface="Segoe UI"/>
                <a:cs typeface="Segoe UI"/>
              </a:rPr>
              <a:t> *</a:t>
            </a:r>
          </a:p>
        </p:txBody>
      </p:sp>
      <p:sp>
        <p:nvSpPr>
          <p:cNvPr id="9" name="Segnaposto contenuto 7"/>
          <p:cNvSpPr txBox="1">
            <a:spLocks/>
          </p:cNvSpPr>
          <p:nvPr/>
        </p:nvSpPr>
        <p:spPr>
          <a:xfrm>
            <a:off x="9187543" y="3320846"/>
            <a:ext cx="2808515" cy="11540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Autenticazione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</a:t>
            </a:r>
            <a:r>
              <a:rPr lang="it-IT" sz="1400" dirty="0" err="1">
                <a:latin typeface="Segoe UI"/>
                <a:cs typeface="Segoe UI"/>
              </a:rPr>
              <a:t>MyId</a:t>
            </a:r>
            <a:r>
              <a:rPr lang="it-IT" sz="1400" dirty="0">
                <a:latin typeface="Segoe UI"/>
                <a:cs typeface="Segoe UI"/>
              </a:rPr>
              <a:t> Regione del Veneto</a:t>
            </a:r>
          </a:p>
        </p:txBody>
      </p:sp>
      <p:sp>
        <p:nvSpPr>
          <p:cNvPr id="10" name="Segnaposto contenuto 7"/>
          <p:cNvSpPr txBox="1">
            <a:spLocks/>
          </p:cNvSpPr>
          <p:nvPr/>
        </p:nvSpPr>
        <p:spPr>
          <a:xfrm>
            <a:off x="9151790" y="2652069"/>
            <a:ext cx="2808515" cy="6880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1400" b="1" dirty="0">
                <a:latin typeface="Segoe UI" pitchFamily="34" charset="0"/>
                <a:cs typeface="Segoe UI" pitchFamily="34" charset="0"/>
              </a:rPr>
              <a:t>Piattaforme facoltative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 pitchFamily="34" charset="0"/>
                <a:cs typeface="Segoe UI" pitchFamily="34" charset="0"/>
              </a:rPr>
              <a:t> </a:t>
            </a:r>
            <a:r>
              <a:rPr lang="it-IT" sz="1400" dirty="0" err="1">
                <a:latin typeface="Segoe UI" pitchFamily="34" charset="0"/>
                <a:cs typeface="Segoe UI" pitchFamily="34" charset="0"/>
              </a:rPr>
              <a:t>MyPortal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Segnaposto contenuto 7"/>
          <p:cNvSpPr txBox="1">
            <a:spLocks/>
          </p:cNvSpPr>
          <p:nvPr/>
        </p:nvSpPr>
        <p:spPr>
          <a:xfrm>
            <a:off x="9180094" y="4032989"/>
            <a:ext cx="2808515" cy="295117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it-IT" sz="1400" b="1" dirty="0">
                <a:latin typeface="Segoe UI"/>
                <a:cs typeface="Segoe UI"/>
              </a:rPr>
              <a:t>Possibili integrazioni</a:t>
            </a:r>
          </a:p>
          <a:p>
            <a:pPr>
              <a:buFont typeface="Segoe UI" pitchFamily="34" charset="0"/>
              <a:buChar char="–"/>
            </a:pPr>
            <a:r>
              <a:rPr lang="it-IT" sz="1400" dirty="0">
                <a:latin typeface="Segoe UI"/>
                <a:cs typeface="Segoe UI"/>
              </a:rPr>
              <a:t> Protocollo **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r>
              <a:rPr lang="it-IT" sz="1400" dirty="0">
                <a:latin typeface="Segoe UI"/>
                <a:cs typeface="Segoe UI"/>
              </a:rPr>
              <a:t>* richiede l'apertura di un nuovo </a:t>
            </a:r>
            <a:r>
              <a:rPr lang="it-IT" sz="1400" dirty="0" err="1">
                <a:latin typeface="Segoe UI"/>
                <a:cs typeface="Segoe UI"/>
              </a:rPr>
              <a:t>tenant</a:t>
            </a:r>
            <a:endParaRPr lang="it-IT" sz="1400" dirty="0">
              <a:latin typeface="Segoe UI"/>
              <a:cs typeface="Segoe UI"/>
            </a:endParaRPr>
          </a:p>
          <a:p>
            <a:pPr>
              <a:buFont typeface="Segoe UI" pitchFamily="34" charset="0"/>
            </a:pPr>
            <a:endParaRPr lang="it-IT" sz="1400" dirty="0">
              <a:latin typeface="Segoe UI" pitchFamily="34" charset="0"/>
              <a:cs typeface="Segoe UI" pitchFamily="34" charset="0"/>
            </a:endParaRPr>
          </a:p>
          <a:p>
            <a:pPr>
              <a:buFont typeface="Segoe UI" pitchFamily="34" charset="0"/>
            </a:pPr>
            <a:r>
              <a:rPr lang="it-IT" sz="1400" dirty="0">
                <a:latin typeface="Segoe UI"/>
                <a:cs typeface="Segoe UI"/>
              </a:rPr>
              <a:t>** Richiede una adeguamento della piattaforma di protocollazione agli standard </a:t>
            </a:r>
            <a:r>
              <a:rPr lang="it-IT" sz="1400" dirty="0" err="1">
                <a:latin typeface="Segoe UI"/>
                <a:cs typeface="Segoe UI"/>
              </a:rPr>
              <a:t>myPortal</a:t>
            </a:r>
            <a:endParaRPr lang="it-IT" sz="14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98043"/>
              </p:ext>
            </p:extLst>
          </p:nvPr>
        </p:nvGraphicFramePr>
        <p:xfrm>
          <a:off x="9628093" y="309827"/>
          <a:ext cx="1175637" cy="99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glio di lavoro" showAsIcon="1" r:id="rId3" imgW="914400" imgH="771480" progId="Excel.Sheet.12">
                  <p:embed/>
                </p:oleObj>
              </mc:Choice>
              <mc:Fallback>
                <p:oleObj name="Foglio di lavoro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8093" y="309827"/>
                        <a:ext cx="1175637" cy="991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5"/>
            <a:ext cx="6132863" cy="45577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>
                <a:latin typeface="Segoe UI" pitchFamily="34" charset="0"/>
                <a:cs typeface="Segoe UI" pitchFamily="34" charset="0"/>
              </a:rPr>
              <a:t>Modulo</a:t>
            </a:r>
            <a:endParaRPr lang="it-IT"/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Il cittadino, una volta autenticato, viene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indirizzato al modulo per presentare la segnalazione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all’amministrazione.</a:t>
            </a: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/>
            </a:r>
            <a:br>
              <a:rPr lang="it-IT" dirty="0">
                <a:latin typeface="Segoe UI" pitchFamily="34" charset="0"/>
                <a:cs typeface="Segoe UI" pitchFamily="34" charset="0"/>
              </a:rPr>
            </a:br>
            <a:r>
              <a:rPr lang="it-IT" dirty="0">
                <a:latin typeface="Segoe UI" pitchFamily="34" charset="0"/>
                <a:cs typeface="Segoe UI" pitchFamily="34" charset="0"/>
              </a:rPr>
              <a:t>Le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informazioni anagrafiche risultano </a:t>
            </a:r>
            <a:r>
              <a:rPr lang="it-IT" b="1" dirty="0" err="1">
                <a:latin typeface="Segoe UI" pitchFamily="34" charset="0"/>
                <a:cs typeface="Segoe UI" pitchFamily="34" charset="0"/>
              </a:rPr>
              <a:t>pre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-compilate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e l’utente ha il compito di inserire l’oggetto più messaggio della segnalazione con la possibilità di indicare un eventuale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luogo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 e allegare fino ad un massimo di  4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allegati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Gli allegati possono essere documenti già caricati nella </a:t>
            </a:r>
            <a:r>
              <a:rPr lang="it-IT" dirty="0" err="1">
                <a:latin typeface="Segoe UI" pitchFamily="34" charset="0"/>
                <a:cs typeface="Segoe UI" pitchFamily="34" charset="0"/>
              </a:rPr>
              <a:t>myPA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 del cittadino oppure selezionati dal computer dell’utente stesso.</a:t>
            </a:r>
          </a:p>
          <a:p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34038B2-D903-44C1-BB4F-38335925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23" y="-109551"/>
            <a:ext cx="5688277" cy="609568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22C9217-1F21-42F2-95B6-C3DBDD97AA14}"/>
              </a:ext>
            </a:extLst>
          </p:cNvPr>
          <p:cNvSpPr/>
          <p:nvPr/>
        </p:nvSpPr>
        <p:spPr>
          <a:xfrm>
            <a:off x="495300" y="5848350"/>
            <a:ext cx="2228850" cy="7810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A152C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5"/>
            <a:ext cx="6132863" cy="45577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>
                <a:latin typeface="Segoe UI" pitchFamily="34" charset="0"/>
                <a:cs typeface="Segoe UI" pitchFamily="34" charset="0"/>
              </a:rPr>
              <a:t>Modulo</a:t>
            </a:r>
            <a:endParaRPr lang="it-IT"/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Il cittadino, una volta autenticato, viene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indirizzato al modulo per presentare la segnalazione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all’amministrazione.</a:t>
            </a: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/>
            </a:r>
            <a:br>
              <a:rPr lang="it-IT" dirty="0">
                <a:latin typeface="Segoe UI" pitchFamily="34" charset="0"/>
                <a:cs typeface="Segoe UI" pitchFamily="34" charset="0"/>
              </a:rPr>
            </a:br>
            <a:r>
              <a:rPr lang="it-IT" dirty="0">
                <a:latin typeface="Segoe UI" pitchFamily="34" charset="0"/>
                <a:cs typeface="Segoe UI" pitchFamily="34" charset="0"/>
              </a:rPr>
              <a:t>Le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informazioni anagrafiche risultano </a:t>
            </a:r>
            <a:r>
              <a:rPr lang="it-IT" b="1" dirty="0" err="1">
                <a:latin typeface="Segoe UI" pitchFamily="34" charset="0"/>
                <a:cs typeface="Segoe UI" pitchFamily="34" charset="0"/>
              </a:rPr>
              <a:t>pre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-compilate 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e l’utente ha il compito di inserire l’oggetto più messaggio della segnalazione con la possibilità di indicare un eventuale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luogo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 e allegare fino ad un massimo di  4 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allegati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Gli allegati possono essere documenti già caricati nella </a:t>
            </a:r>
            <a:r>
              <a:rPr lang="it-IT" dirty="0" err="1">
                <a:latin typeface="Segoe UI" pitchFamily="34" charset="0"/>
                <a:cs typeface="Segoe UI" pitchFamily="34" charset="0"/>
              </a:rPr>
              <a:t>myPA</a:t>
            </a:r>
            <a:r>
              <a:rPr lang="it-IT" dirty="0">
                <a:latin typeface="Segoe UI" pitchFamily="34" charset="0"/>
                <a:cs typeface="Segoe UI" pitchFamily="34" charset="0"/>
              </a:rPr>
              <a:t> del cittadino oppure selezionati dal computer dell’utente stesso.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60DBE1A-96F1-4313-A40D-A0A383B19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23" y="212651"/>
            <a:ext cx="5652977" cy="6390168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xmlns="" id="{9501609C-DB9A-4EDC-972D-5E01B6F4E1A7}"/>
              </a:ext>
            </a:extLst>
          </p:cNvPr>
          <p:cNvSpPr/>
          <p:nvPr/>
        </p:nvSpPr>
        <p:spPr>
          <a:xfrm>
            <a:off x="725715" y="6007395"/>
            <a:ext cx="762843" cy="733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67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icognin\Desktop\MyPA-Domande-in-sospeso-e-presen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189" y="116959"/>
            <a:ext cx="5395842" cy="9851494"/>
          </a:xfrm>
          <a:prstGeom prst="rect">
            <a:avLst/>
          </a:prstGeom>
          <a:noFill/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9BC4A0A5-A290-4727-B78E-041FB65FC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"/>
          <a:stretch/>
        </p:blipFill>
        <p:spPr>
          <a:xfrm>
            <a:off x="397501" y="5890045"/>
            <a:ext cx="1022111" cy="858694"/>
          </a:xfrm>
          <a:prstGeom prst="rect">
            <a:avLst/>
          </a:prstGeom>
        </p:spPr>
      </p:pic>
      <p:sp>
        <p:nvSpPr>
          <p:cNvPr id="22" name="Segnaposto contenuto 7"/>
          <p:cNvSpPr txBox="1">
            <a:spLocks/>
          </p:cNvSpPr>
          <p:nvPr/>
        </p:nvSpPr>
        <p:spPr>
          <a:xfrm>
            <a:off x="615409" y="1332296"/>
            <a:ext cx="6774179" cy="42455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b="1" dirty="0" err="1">
                <a:latin typeface="Segoe UI" pitchFamily="34" charset="0"/>
                <a:cs typeface="Segoe UI" pitchFamily="34" charset="0"/>
              </a:rPr>
              <a:t>MyPA</a:t>
            </a:r>
            <a:r>
              <a:rPr lang="it-IT" b="1" dirty="0">
                <a:latin typeface="Segoe UI" pitchFamily="34" charset="0"/>
                <a:cs typeface="Segoe UI" pitchFamily="34" charset="0"/>
              </a:rPr>
              <a:t> – area personale del cittadino</a:t>
            </a:r>
            <a:endParaRPr lang="it-IT"/>
          </a:p>
          <a:p>
            <a:pPr algn="just"/>
            <a:endParaRPr lang="it-IT" b="1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 pitchFamily="34" charset="0"/>
                <a:cs typeface="Segoe UI" pitchFamily="34" charset="0"/>
              </a:rPr>
              <a:t>Al termine della compilazione viene presentato un riepilogo delle informazioni inserite prima dell’invio definitivo all’amministrazione o il suo salvataggio in stato bozza.</a:t>
            </a:r>
          </a:p>
          <a:p>
            <a:pPr algn="just"/>
            <a:endParaRPr lang="it-IT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it-IT" dirty="0">
                <a:latin typeface="Segoe UI"/>
                <a:cs typeface="Segoe UI"/>
              </a:rPr>
              <a:t>Una volta inviata la segnalazione, l’utente ritrova nella sezione </a:t>
            </a:r>
            <a:r>
              <a:rPr lang="it-IT" b="1" dirty="0" err="1">
                <a:latin typeface="Segoe UI"/>
                <a:cs typeface="Segoe UI"/>
              </a:rPr>
              <a:t>Domande</a:t>
            </a:r>
            <a:r>
              <a:rPr lang="it-IT" dirty="0" err="1">
                <a:latin typeface="Segoe UI"/>
                <a:cs typeface="Segoe UI"/>
              </a:rPr>
              <a:t>”di</a:t>
            </a:r>
            <a:r>
              <a:rPr lang="it-IT" dirty="0">
                <a:latin typeface="Segoe UI"/>
                <a:cs typeface="Segoe UI"/>
              </a:rPr>
              <a:t>  </a:t>
            </a:r>
            <a:r>
              <a:rPr lang="it-IT" dirty="0" err="1">
                <a:latin typeface="Segoe UI"/>
                <a:cs typeface="Segoe UI"/>
              </a:rPr>
              <a:t>myPA</a:t>
            </a:r>
            <a:r>
              <a:rPr lang="it-IT" dirty="0">
                <a:latin typeface="Segoe UI"/>
                <a:cs typeface="Segoe UI"/>
              </a:rPr>
              <a:t> l’informazione relativa all’inoltro della segnalazione con relativo dettaglio.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C35DE928-6E41-41FD-9BDF-10B65EEAE9B0}"/>
              </a:ext>
            </a:extLst>
          </p:cNvPr>
          <p:cNvSpPr/>
          <p:nvPr/>
        </p:nvSpPr>
        <p:spPr>
          <a:xfrm>
            <a:off x="589671" y="339633"/>
            <a:ext cx="6769072" cy="661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spc="-1" dirty="0" err="1">
                <a:latin typeface="Segoe UI"/>
                <a:ea typeface="+mj-ea"/>
                <a:cs typeface="+mj-cs"/>
              </a:rPr>
              <a:t>Filo</a:t>
            </a:r>
            <a:r>
              <a:rPr lang="en-US" sz="4500" b="1" spc="-1" dirty="0">
                <a:latin typeface="Segoe UI"/>
                <a:ea typeface="+mj-ea"/>
                <a:cs typeface="+mj-cs"/>
              </a:rPr>
              <a:t> </a:t>
            </a:r>
            <a:r>
              <a:rPr lang="en-US" sz="4500" b="1" spc="-1" dirty="0" err="1">
                <a:latin typeface="Segoe UI"/>
                <a:ea typeface="+mj-ea"/>
                <a:cs typeface="+mj-cs"/>
              </a:rPr>
              <a:t>Diretto</a:t>
            </a:r>
            <a:r>
              <a:rPr lang="en-US" sz="2600" b="1" spc="-1" dirty="0">
                <a:latin typeface="Segoe UI"/>
                <a:ea typeface="+mj-ea"/>
                <a:cs typeface="+mj-cs"/>
              </a:rPr>
              <a:t/>
            </a:r>
            <a:br>
              <a:rPr lang="en-US" sz="2600" b="1" spc="-1" dirty="0">
                <a:latin typeface="Segoe UI"/>
                <a:ea typeface="+mj-ea"/>
                <a:cs typeface="+mj-cs"/>
              </a:rPr>
            </a:br>
            <a:r>
              <a:rPr lang="en-US" sz="2600" b="1" spc="-1" dirty="0">
                <a:latin typeface="Segoe UI"/>
                <a:ea typeface="+mj-ea"/>
                <a:cs typeface="+mj-cs"/>
              </a:rPr>
              <a:t>Come </a:t>
            </a:r>
            <a:r>
              <a:rPr lang="en-US" sz="2600" b="1" spc="-1" dirty="0" err="1">
                <a:latin typeface="Segoe UI"/>
                <a:ea typeface="+mj-ea"/>
                <a:cs typeface="+mj-cs"/>
              </a:rPr>
              <a:t>funziona</a:t>
            </a:r>
            <a:endParaRPr lang="en-US" strike="noStrike" spc="-1" dirty="0">
              <a:latin typeface="Segoe UI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5300" y="5848350"/>
            <a:ext cx="2228850" cy="7810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A152C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C70049"/>
      </a:accent1>
      <a:accent2>
        <a:srgbClr val="FF2F60"/>
      </a:accent2>
      <a:accent3>
        <a:srgbClr val="FCBB2F"/>
      </a:accent3>
      <a:accent4>
        <a:srgbClr val="00C6B7"/>
      </a:accent4>
      <a:accent5>
        <a:srgbClr val="A7FF14"/>
      </a:accent5>
      <a:accent6>
        <a:srgbClr val="E673E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C70049"/>
      </a:accent1>
      <a:accent2>
        <a:srgbClr val="FF2F60"/>
      </a:accent2>
      <a:accent3>
        <a:srgbClr val="FCBB2F"/>
      </a:accent3>
      <a:accent4>
        <a:srgbClr val="00C6B7"/>
      </a:accent4>
      <a:accent5>
        <a:srgbClr val="A7FF14"/>
      </a:accent5>
      <a:accent6>
        <a:srgbClr val="E673E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 Light">
  <a:themeElements>
    <a:clrScheme name="Eng Light">
      <a:dk1>
        <a:srgbClr val="0A152C"/>
      </a:dk1>
      <a:lt1>
        <a:srgbClr val="FFFFFF"/>
      </a:lt1>
      <a:dk2>
        <a:srgbClr val="A7A7A7"/>
      </a:dk2>
      <a:lt2>
        <a:srgbClr val="535353"/>
      </a:lt2>
      <a:accent1>
        <a:srgbClr val="C70049"/>
      </a:accent1>
      <a:accent2>
        <a:srgbClr val="FF2F60"/>
      </a:accent2>
      <a:accent3>
        <a:srgbClr val="FCBB2F"/>
      </a:accent3>
      <a:accent4>
        <a:srgbClr val="00C6B7"/>
      </a:accent4>
      <a:accent5>
        <a:srgbClr val="A7FF14"/>
      </a:accent5>
      <a:accent6>
        <a:srgbClr val="E673E3"/>
      </a:accent6>
      <a:hlink>
        <a:srgbClr val="0000FF"/>
      </a:hlink>
      <a:folHlink>
        <a:srgbClr val="FF00FF"/>
      </a:folHlink>
    </a:clrScheme>
    <a:fontScheme name="Eng Ligh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ng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A152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A152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D39ABCB7D8C349A3F4555F086E7E91" ma:contentTypeVersion="13" ma:contentTypeDescription="Creare un nuovo documento." ma:contentTypeScope="" ma:versionID="466d981685ba1c197c94148e72b7143b">
  <xsd:schema xmlns:xsd="http://www.w3.org/2001/XMLSchema" xmlns:xs="http://www.w3.org/2001/XMLSchema" xmlns:p="http://schemas.microsoft.com/office/2006/metadata/properties" xmlns:ns2="1047ad47-35b6-4455-ae5c-4bfb63c3b774" xmlns:ns3="57143644-d06b-4c3f-8839-fa83a47c6d62" targetNamespace="http://schemas.microsoft.com/office/2006/metadata/properties" ma:root="true" ma:fieldsID="5abf37381674f1fdfd055bb5779674bd" ns2:_="" ns3:_="">
    <xsd:import namespace="1047ad47-35b6-4455-ae5c-4bfb63c3b774"/>
    <xsd:import namespace="57143644-d06b-4c3f-8839-fa83a47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ad47-35b6-4455-ae5c-4bfb63c3b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b722dba8-3084-4906-8dc6-75cf80851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43644-d06b-4c3f-8839-fa83a47c6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642f4fa-cf65-4350-92d2-dbad69cb93e5}" ma:internalName="TaxCatchAll" ma:showField="CatchAllData" ma:web="57143644-d06b-4c3f-8839-fa83a47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143644-d06b-4c3f-8839-fa83a47c6d62" xsi:nil="true"/>
    <lcf76f155ced4ddcb4097134ff3c332f xmlns="1047ad47-35b6-4455-ae5c-4bfb63c3b7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08777F-7F84-4AB5-8DEE-D2B4610C6692}">
  <ds:schemaRefs>
    <ds:schemaRef ds:uri="1047ad47-35b6-4455-ae5c-4bfb63c3b774"/>
    <ds:schemaRef ds:uri="57143644-d06b-4c3f-8839-fa83a47c6d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D80122-587D-400A-9CD7-9E9DB0975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4AD21-163A-4E3A-AFF7-D7B1D1506C80}">
  <ds:schemaRefs>
    <ds:schemaRef ds:uri="0feac144-173f-4dca-a1fc-46a70a434d3f"/>
    <ds:schemaRef ds:uri="1047ad47-35b6-4455-ae5c-4bfb63c3b774"/>
    <ds:schemaRef ds:uri="54c5e55b-64a5-4859-aa92-2b1ce325d68f"/>
    <ds:schemaRef ds:uri="57143644-d06b-4c3f-8839-fa83a47c6d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1306</Words>
  <Application>Microsoft Office PowerPoint</Application>
  <PresentationFormat>Personalizzato</PresentationFormat>
  <Paragraphs>204</Paragraphs>
  <Slides>47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Office Theme</vt:lpstr>
      <vt:lpstr>Office Theme</vt:lpstr>
      <vt:lpstr>Eng Light</vt:lpstr>
      <vt:lpstr>Microsoft Excel Worksheet</vt:lpstr>
      <vt:lpstr>Presentazione standard di PowerPoint</vt:lpstr>
      <vt:lpstr>Agenda della giornata</vt:lpstr>
      <vt:lpstr>Presentazione standard di PowerPoint</vt:lpstr>
      <vt:lpstr>Servizi digitali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Configurare il calendario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Domande e risposte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MUNICIPIA S.P.A.</dc:title>
  <dc:creator>PMABBONI</dc:creator>
  <cp:lastModifiedBy>Andrea Fiorotto</cp:lastModifiedBy>
  <cp:revision>164</cp:revision>
  <dcterms:modified xsi:type="dcterms:W3CDTF">2022-09-05T09:36:46Z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  <property fmtid="{D5CDD505-2E9C-101B-9397-08002B2CF9AE}" pid="12" name="ContentTypeId">
    <vt:lpwstr>0x01010011D39ABCB7D8C349A3F4555F086E7E91</vt:lpwstr>
  </property>
  <property fmtid="{D5CDD505-2E9C-101B-9397-08002B2CF9AE}" pid="13" name="MediaServiceImageTags">
    <vt:lpwstr/>
  </property>
</Properties>
</file>